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9" r:id="rId1"/>
  </p:sldMasterIdLst>
  <p:notesMasterIdLst>
    <p:notesMasterId r:id="rId90"/>
  </p:notesMasterIdLst>
  <p:sldIdLst>
    <p:sldId id="565" r:id="rId2"/>
    <p:sldId id="629" r:id="rId3"/>
    <p:sldId id="604" r:id="rId4"/>
    <p:sldId id="603" r:id="rId5"/>
    <p:sldId id="602" r:id="rId6"/>
    <p:sldId id="601" r:id="rId7"/>
    <p:sldId id="600" r:id="rId8"/>
    <p:sldId id="259" r:id="rId9"/>
    <p:sldId id="260" r:id="rId10"/>
    <p:sldId id="665" r:id="rId11"/>
    <p:sldId id="525" r:id="rId12"/>
    <p:sldId id="666" r:id="rId13"/>
    <p:sldId id="667" r:id="rId14"/>
    <p:sldId id="543" r:id="rId15"/>
    <p:sldId id="581" r:id="rId16"/>
    <p:sldId id="570" r:id="rId17"/>
    <p:sldId id="638" r:id="rId18"/>
    <p:sldId id="647" r:id="rId19"/>
    <p:sldId id="648" r:id="rId20"/>
    <p:sldId id="649" r:id="rId21"/>
    <p:sldId id="650" r:id="rId22"/>
    <p:sldId id="651" r:id="rId23"/>
    <p:sldId id="652" r:id="rId24"/>
    <p:sldId id="609" r:id="rId25"/>
    <p:sldId id="655" r:id="rId26"/>
    <p:sldId id="642" r:id="rId27"/>
    <p:sldId id="646" r:id="rId28"/>
    <p:sldId id="607" r:id="rId29"/>
    <p:sldId id="606" r:id="rId30"/>
    <p:sldId id="641" r:id="rId31"/>
    <p:sldId id="572" r:id="rId32"/>
    <p:sldId id="644" r:id="rId33"/>
    <p:sldId id="608" r:id="rId34"/>
    <p:sldId id="656" r:id="rId35"/>
    <p:sldId id="657" r:id="rId36"/>
    <p:sldId id="668" r:id="rId37"/>
    <p:sldId id="661" r:id="rId38"/>
    <p:sldId id="669" r:id="rId39"/>
    <p:sldId id="628" r:id="rId40"/>
    <p:sldId id="574" r:id="rId41"/>
    <p:sldId id="653" r:id="rId42"/>
    <p:sldId id="654" r:id="rId43"/>
    <p:sldId id="658" r:id="rId44"/>
    <p:sldId id="659" r:id="rId45"/>
    <p:sldId id="640" r:id="rId46"/>
    <p:sldId id="596" r:id="rId47"/>
    <p:sldId id="670" r:id="rId48"/>
    <p:sldId id="632" r:id="rId49"/>
    <p:sldId id="633" r:id="rId50"/>
    <p:sldId id="634" r:id="rId51"/>
    <p:sldId id="635" r:id="rId52"/>
    <p:sldId id="636" r:id="rId53"/>
    <p:sldId id="637" r:id="rId54"/>
    <p:sldId id="440" r:id="rId55"/>
    <p:sldId id="439" r:id="rId56"/>
    <p:sldId id="441" r:id="rId57"/>
    <p:sldId id="538" r:id="rId58"/>
    <p:sldId id="539" r:id="rId59"/>
    <p:sldId id="442" r:id="rId60"/>
    <p:sldId id="663" r:id="rId61"/>
    <p:sldId id="660" r:id="rId62"/>
    <p:sldId id="378" r:id="rId63"/>
    <p:sldId id="613" r:id="rId64"/>
    <p:sldId id="611" r:id="rId65"/>
    <p:sldId id="662" r:id="rId66"/>
    <p:sldId id="605" r:id="rId67"/>
    <p:sldId id="615" r:id="rId68"/>
    <p:sldId id="614" r:id="rId69"/>
    <p:sldId id="597" r:id="rId70"/>
    <p:sldId id="664" r:id="rId71"/>
    <p:sldId id="618" r:id="rId72"/>
    <p:sldId id="617" r:id="rId73"/>
    <p:sldId id="620" r:id="rId74"/>
    <p:sldId id="598" r:id="rId75"/>
    <p:sldId id="443" r:id="rId76"/>
    <p:sldId id="414" r:id="rId77"/>
    <p:sldId id="580" r:id="rId78"/>
    <p:sldId id="623" r:id="rId79"/>
    <p:sldId id="582" r:id="rId80"/>
    <p:sldId id="626" r:id="rId81"/>
    <p:sldId id="625" r:id="rId82"/>
    <p:sldId id="624" r:id="rId83"/>
    <p:sldId id="583" r:id="rId84"/>
    <p:sldId id="627" r:id="rId85"/>
    <p:sldId id="584" r:id="rId86"/>
    <p:sldId id="569" r:id="rId87"/>
    <p:sldId id="586" r:id="rId88"/>
    <p:sldId id="585" r:id="rId8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31" autoAdjust="0"/>
    <p:restoredTop sz="95268" autoAdjust="0"/>
  </p:normalViewPr>
  <p:slideViewPr>
    <p:cSldViewPr snapToGrid="0">
      <p:cViewPr varScale="1">
        <p:scale>
          <a:sx n="83" d="100"/>
          <a:sy n="83" d="100"/>
        </p:scale>
        <p:origin x="44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Feuil1!$B$1</c:f>
              <c:strCache>
                <c:ptCount val="1"/>
                <c:pt idx="0">
                  <c:v>TOTAL</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Feuil1!$A$2:$A$11</c:f>
              <c:strCache>
                <c:ptCount val="4"/>
                <c:pt idx="0">
                  <c:v>Catégorie 1</c:v>
                </c:pt>
                <c:pt idx="1">
                  <c:v>Catégorie 2</c:v>
                </c:pt>
                <c:pt idx="2">
                  <c:v>Catégorie 3</c:v>
                </c:pt>
                <c:pt idx="3">
                  <c:v>Catégorie 4</c:v>
                </c:pt>
              </c:strCache>
            </c:strRef>
          </c:cat>
          <c:val>
            <c:numRef>
              <c:f>Feuil1!$B$2:$B$11</c:f>
              <c:numCache>
                <c:formatCode>General</c:formatCode>
                <c:ptCount val="10"/>
                <c:pt idx="0">
                  <c:v>5.52</c:v>
                </c:pt>
                <c:pt idx="1">
                  <c:v>5.74</c:v>
                </c:pt>
                <c:pt idx="2">
                  <c:v>5.77</c:v>
                </c:pt>
                <c:pt idx="3">
                  <c:v>6.38</c:v>
                </c:pt>
                <c:pt idx="4">
                  <c:v>6.4</c:v>
                </c:pt>
                <c:pt idx="5">
                  <c:v>6.65</c:v>
                </c:pt>
                <c:pt idx="6">
                  <c:v>6.79</c:v>
                </c:pt>
                <c:pt idx="7">
                  <c:v>6.89</c:v>
                </c:pt>
                <c:pt idx="8">
                  <c:v>6.9</c:v>
                </c:pt>
                <c:pt idx="9">
                  <c:v>7</c:v>
                </c:pt>
              </c:numCache>
            </c:numRef>
          </c:val>
          <c:extLst>
            <c:ext xmlns:c16="http://schemas.microsoft.com/office/drawing/2014/chart" uri="{C3380CC4-5D6E-409C-BE32-E72D297353CC}">
              <c16:uniqueId val="{00000000-8E6F-426E-A6A8-6FA90AB2C897}"/>
            </c:ext>
          </c:extLst>
        </c:ser>
        <c:dLbls>
          <c:showLegendKey val="0"/>
          <c:showVal val="0"/>
          <c:showCatName val="0"/>
          <c:showSerName val="0"/>
          <c:showPercent val="0"/>
          <c:showBubbleSize val="0"/>
        </c:dLbls>
        <c:gapWidth val="150"/>
        <c:axId val="346942976"/>
        <c:axId val="349404776"/>
      </c:barChart>
      <c:catAx>
        <c:axId val="346942976"/>
        <c:scaling>
          <c:orientation val="minMax"/>
        </c:scaling>
        <c:delete val="1"/>
        <c:axPos val="l"/>
        <c:numFmt formatCode="General" sourceLinked="0"/>
        <c:majorTickMark val="out"/>
        <c:minorTickMark val="none"/>
        <c:tickLblPos val="nextTo"/>
        <c:crossAx val="349404776"/>
        <c:crosses val="autoZero"/>
        <c:auto val="1"/>
        <c:lblAlgn val="ctr"/>
        <c:lblOffset val="100"/>
        <c:noMultiLvlLbl val="0"/>
      </c:catAx>
      <c:valAx>
        <c:axId val="349404776"/>
        <c:scaling>
          <c:orientation val="minMax"/>
          <c:max val="8"/>
          <c:min val="0"/>
        </c:scaling>
        <c:delete val="0"/>
        <c:axPos val="b"/>
        <c:majorGridlines/>
        <c:numFmt formatCode="General" sourceLinked="1"/>
        <c:majorTickMark val="out"/>
        <c:minorTickMark val="none"/>
        <c:tickLblPos val="nextTo"/>
        <c:crossAx val="346942976"/>
        <c:crosses val="autoZero"/>
        <c:crossBetween val="between"/>
      </c:valAx>
    </c:plotArea>
    <c:plotVisOnly val="1"/>
    <c:dispBlanksAs val="gap"/>
    <c:showDLblsOverMax val="0"/>
  </c:chart>
  <c:txPr>
    <a:bodyPr/>
    <a:lstStyle/>
    <a:p>
      <a:pPr>
        <a:defRPr sz="1800"/>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9F98A8-C26A-4A1B-A80F-62196CBEC37E}" type="datetimeFigureOut">
              <a:rPr lang="fr-BE" smtClean="0"/>
              <a:t>17-03-22</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39767-0FA3-4609-B542-A6409D08C253}" type="slidenum">
              <a:rPr lang="fr-BE" smtClean="0"/>
              <a:t>‹N°›</a:t>
            </a:fld>
            <a:endParaRPr lang="fr-BE"/>
          </a:p>
        </p:txBody>
      </p:sp>
    </p:spTree>
    <p:extLst>
      <p:ext uri="{BB962C8B-B14F-4D97-AF65-F5344CB8AC3E}">
        <p14:creationId xmlns:p14="http://schemas.microsoft.com/office/powerpoint/2010/main" val="624277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B9D0F-A615-496E-A300-7CD83B0EB72C}"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7260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B9D0F-A615-496E-A300-7CD83B0EB72C}"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6573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5D248A-D4B6-48B2-8F3A-04DF7EF13A2B}"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2588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0DB9D0F-A615-496E-A300-7CD83B0EB72C}" type="slidenum">
              <a:rPr lang="fr-BE" smtClean="0">
                <a:solidFill>
                  <a:prstClr val="black"/>
                </a:solidFill>
              </a:rPr>
              <a:pPr/>
              <a:t>62</a:t>
            </a:fld>
            <a:endParaRPr lang="fr-BE">
              <a:solidFill>
                <a:prstClr val="black"/>
              </a:solidFill>
            </a:endParaRPr>
          </a:p>
        </p:txBody>
      </p:sp>
    </p:spTree>
    <p:extLst>
      <p:ext uri="{BB962C8B-B14F-4D97-AF65-F5344CB8AC3E}">
        <p14:creationId xmlns:p14="http://schemas.microsoft.com/office/powerpoint/2010/main" val="786077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5D248A-D4B6-48B2-8F3A-04DF7EF13A2B}"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2223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8555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34717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00298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05346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75927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84548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935997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32441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74890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2867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1807646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9320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759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3050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smtClean="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301921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3305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3/17/2022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7394645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laloyd@helha.b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www.bilandecompetences.be/"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94805" y="1916832"/>
            <a:ext cx="8895424" cy="1646302"/>
          </a:xfrm>
        </p:spPr>
        <p:txBody>
          <a:bodyPr>
            <a:normAutofit fontScale="90000"/>
          </a:bodyPr>
          <a:lstStyle/>
          <a:p>
            <a:r>
              <a:rPr lang="fr-BE" dirty="0"/>
              <a:t>Evaluation du Bilan de Compétences</a:t>
            </a:r>
            <a:br>
              <a:rPr lang="fr-BE" dirty="0"/>
            </a:br>
            <a:br>
              <a:rPr lang="fr-BE" dirty="0"/>
            </a:br>
            <a:r>
              <a:rPr lang="fr-BE" sz="3600" dirty="0"/>
              <a:t>Présentation des résultats</a:t>
            </a:r>
            <a:br>
              <a:rPr lang="fr-BE" sz="3600" dirty="0"/>
            </a:br>
            <a:r>
              <a:rPr lang="fr-BE" sz="3600" dirty="0"/>
              <a:t>Une lecture par le prisme du travail soutenable</a:t>
            </a:r>
          </a:p>
        </p:txBody>
      </p:sp>
      <p:sp>
        <p:nvSpPr>
          <p:cNvPr id="3" name="Sous-titre 2"/>
          <p:cNvSpPr>
            <a:spLocks noGrp="1"/>
          </p:cNvSpPr>
          <p:nvPr>
            <p:ph type="subTitle" idx="1"/>
          </p:nvPr>
        </p:nvSpPr>
        <p:spPr>
          <a:xfrm>
            <a:off x="1991545" y="4455030"/>
            <a:ext cx="6977855" cy="2160240"/>
          </a:xfrm>
        </p:spPr>
        <p:txBody>
          <a:bodyPr>
            <a:normAutofit fontScale="85000" lnSpcReduction="10000"/>
          </a:bodyPr>
          <a:lstStyle/>
          <a:p>
            <a:r>
              <a:rPr lang="fr-BE" sz="2100" dirty="0">
                <a:solidFill>
                  <a:schemeClr val="tx1"/>
                </a:solidFill>
              </a:rPr>
              <a:t>David Laloy – </a:t>
            </a:r>
            <a:r>
              <a:rPr lang="fr-BE" sz="2100" dirty="0">
                <a:hlinkClick r:id="rId2"/>
              </a:rPr>
              <a:t>laloyd@helha.be</a:t>
            </a:r>
            <a:r>
              <a:rPr lang="fr-BE" sz="2100" dirty="0"/>
              <a:t> </a:t>
            </a:r>
          </a:p>
          <a:p>
            <a:endParaRPr lang="fr-BE" dirty="0"/>
          </a:p>
          <a:p>
            <a:endParaRPr lang="fr-BE" dirty="0"/>
          </a:p>
          <a:p>
            <a:endParaRPr lang="fr-BE" dirty="0"/>
          </a:p>
          <a:p>
            <a:pPr algn="ctr"/>
            <a:r>
              <a:rPr lang="fr-BE" sz="2100" b="1" dirty="0">
                <a:solidFill>
                  <a:schemeClr val="tx1"/>
                </a:solidFill>
              </a:rPr>
              <a:t>Matinée d’informations concernant le bilan de compétences</a:t>
            </a:r>
          </a:p>
          <a:p>
            <a:pPr algn="ctr"/>
            <a:r>
              <a:rPr lang="fr-BE" sz="2100" dirty="0">
                <a:solidFill>
                  <a:schemeClr val="tx1"/>
                </a:solidFill>
              </a:rPr>
              <a:t>17 mars 2022 – Bruxelles</a:t>
            </a:r>
          </a:p>
        </p:txBody>
      </p:sp>
      <p:pic>
        <p:nvPicPr>
          <p:cNvPr id="5" name="Image 4" descr="Une image contenant dessin&#10;&#10;Description générée automatiquement">
            <a:extLst>
              <a:ext uri="{FF2B5EF4-FFF2-40B4-BE49-F238E27FC236}">
                <a16:creationId xmlns:a16="http://schemas.microsoft.com/office/drawing/2014/main" id="{5583F62D-F075-455D-82BD-078597E0587B}"/>
              </a:ext>
            </a:extLst>
          </p:cNvPr>
          <p:cNvPicPr/>
          <p:nvPr/>
        </p:nvPicPr>
        <p:blipFill>
          <a:blip r:embed="rId3">
            <a:extLst>
              <a:ext uri="{28A0092B-C50C-407E-A947-70E740481C1C}">
                <a14:useLocalDpi xmlns:a14="http://schemas.microsoft.com/office/drawing/2010/main" val="0"/>
              </a:ext>
            </a:extLst>
          </a:blip>
          <a:stretch>
            <a:fillRect/>
          </a:stretch>
        </p:blipFill>
        <p:spPr>
          <a:xfrm>
            <a:off x="1584960" y="3563134"/>
            <a:ext cx="3733801" cy="22890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18FF24-088B-4EFF-9EAC-ED6441BF2A1F}"/>
              </a:ext>
            </a:extLst>
          </p:cNvPr>
          <p:cNvSpPr>
            <a:spLocks noGrp="1"/>
          </p:cNvSpPr>
          <p:nvPr>
            <p:ph type="title"/>
          </p:nvPr>
        </p:nvSpPr>
        <p:spPr>
          <a:xfrm>
            <a:off x="677334" y="117547"/>
            <a:ext cx="9159124" cy="1320800"/>
          </a:xfrm>
        </p:spPr>
        <p:txBody>
          <a:bodyPr/>
          <a:lstStyle/>
          <a:p>
            <a:r>
              <a:rPr lang="fr-BE" dirty="0"/>
              <a:t>Bilan de compétences et travail soutenable</a:t>
            </a:r>
          </a:p>
        </p:txBody>
      </p:sp>
      <p:sp>
        <p:nvSpPr>
          <p:cNvPr id="3" name="Espace réservé du contenu 2">
            <a:extLst>
              <a:ext uri="{FF2B5EF4-FFF2-40B4-BE49-F238E27FC236}">
                <a16:creationId xmlns:a16="http://schemas.microsoft.com/office/drawing/2014/main" id="{E31FE328-57EE-4A28-B089-715C856379FC}"/>
              </a:ext>
            </a:extLst>
          </p:cNvPr>
          <p:cNvSpPr>
            <a:spLocks noGrp="1"/>
          </p:cNvSpPr>
          <p:nvPr>
            <p:ph idx="1"/>
          </p:nvPr>
        </p:nvSpPr>
        <p:spPr>
          <a:xfrm>
            <a:off x="677334" y="976544"/>
            <a:ext cx="10508530" cy="5881456"/>
          </a:xfrm>
        </p:spPr>
        <p:txBody>
          <a:bodyPr>
            <a:noAutofit/>
          </a:bodyPr>
          <a:lstStyle/>
          <a:p>
            <a:pPr marL="0" indent="0">
              <a:buNone/>
            </a:pPr>
            <a:r>
              <a:rPr lang="fr-BE" sz="2400" b="1" dirty="0">
                <a:solidFill>
                  <a:schemeClr val="tx1"/>
                </a:solidFill>
              </a:rPr>
              <a:t>Le concept de travail soutenable permet:</a:t>
            </a:r>
          </a:p>
          <a:p>
            <a:r>
              <a:rPr lang="fr-BE" sz="2400" dirty="0">
                <a:solidFill>
                  <a:schemeClr val="tx1"/>
                </a:solidFill>
              </a:rPr>
              <a:t>de mieux comprendre ce que vivent les travailleurs dans leur cheminement de questionnement et d’orientation professionnelle;</a:t>
            </a:r>
          </a:p>
          <a:p>
            <a:r>
              <a:rPr lang="fr-BE" sz="2400" dirty="0">
                <a:solidFill>
                  <a:schemeClr val="tx1"/>
                </a:solidFill>
              </a:rPr>
              <a:t>d’évaluer le bilan de compétences sous un jour nouveau: comment contribue-t-il à la soutenabilité des parcours professionnels? </a:t>
            </a:r>
          </a:p>
          <a:p>
            <a:pPr marL="0" indent="0">
              <a:buNone/>
            </a:pPr>
            <a:r>
              <a:rPr lang="fr-BE" sz="2400" b="1" dirty="0">
                <a:solidFill>
                  <a:schemeClr val="tx1"/>
                </a:solidFill>
              </a:rPr>
              <a:t>L’évaluation du bilan de compétences permet:</a:t>
            </a:r>
          </a:p>
          <a:p>
            <a:r>
              <a:rPr lang="fr-BE" sz="2400" dirty="0">
                <a:solidFill>
                  <a:schemeClr val="tx1"/>
                </a:solidFill>
              </a:rPr>
              <a:t>de récolter des données sur les dimensions du travail soutenable;</a:t>
            </a:r>
          </a:p>
          <a:p>
            <a:r>
              <a:rPr lang="fr-BE" sz="2400" dirty="0">
                <a:solidFill>
                  <a:schemeClr val="tx1"/>
                </a:solidFill>
              </a:rPr>
              <a:t>de prendre en compte la « dimension dynamique des parcours individuels » durant les entretiens avant et après le BC.</a:t>
            </a:r>
          </a:p>
          <a:p>
            <a:pPr marL="0" indent="0">
              <a:buNone/>
            </a:pPr>
            <a:r>
              <a:rPr lang="fr-BE" sz="2400" b="1" dirty="0">
                <a:solidFill>
                  <a:schemeClr val="tx1"/>
                </a:solidFill>
              </a:rPr>
              <a:t>Le bilan de compétences lui-même</a:t>
            </a:r>
            <a:r>
              <a:rPr lang="fr-BE" sz="2400" dirty="0">
                <a:solidFill>
                  <a:schemeClr val="tx1"/>
                </a:solidFill>
              </a:rPr>
              <a:t> repose sur une analyse fine des parcours professionnels des travailleurs et permet de mettre en lumière la « soutenabilité » des parcours.</a:t>
            </a:r>
          </a:p>
        </p:txBody>
      </p:sp>
    </p:spTree>
    <p:extLst>
      <p:ext uri="{BB962C8B-B14F-4D97-AF65-F5344CB8AC3E}">
        <p14:creationId xmlns:p14="http://schemas.microsoft.com/office/powerpoint/2010/main" val="1179976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2D98B0-117B-4E52-B0D3-A49FA22A6A46}"/>
              </a:ext>
            </a:extLst>
          </p:cNvPr>
          <p:cNvSpPr>
            <a:spLocks noGrp="1"/>
          </p:cNvSpPr>
          <p:nvPr>
            <p:ph type="title"/>
          </p:nvPr>
        </p:nvSpPr>
        <p:spPr>
          <a:xfrm>
            <a:off x="636528" y="104304"/>
            <a:ext cx="10061952" cy="1320800"/>
          </a:xfrm>
        </p:spPr>
        <p:txBody>
          <a:bodyPr>
            <a:normAutofit/>
          </a:bodyPr>
          <a:lstStyle/>
          <a:p>
            <a:r>
              <a:rPr lang="fr-BE" dirty="0"/>
              <a:t>Etude statistique: Présentation de l’échantillon</a:t>
            </a:r>
          </a:p>
        </p:txBody>
      </p:sp>
      <p:sp>
        <p:nvSpPr>
          <p:cNvPr id="3" name="Espace réservé du contenu 2">
            <a:extLst>
              <a:ext uri="{FF2B5EF4-FFF2-40B4-BE49-F238E27FC236}">
                <a16:creationId xmlns:a16="http://schemas.microsoft.com/office/drawing/2014/main" id="{E9D6BC5A-41C9-41FF-83B4-6A939ABF64E3}"/>
              </a:ext>
            </a:extLst>
          </p:cNvPr>
          <p:cNvSpPr>
            <a:spLocks noGrp="1"/>
          </p:cNvSpPr>
          <p:nvPr>
            <p:ph idx="1"/>
          </p:nvPr>
        </p:nvSpPr>
        <p:spPr>
          <a:xfrm>
            <a:off x="328475" y="764704"/>
            <a:ext cx="7680992" cy="5976664"/>
          </a:xfrm>
        </p:spPr>
        <p:txBody>
          <a:bodyPr>
            <a:normAutofit lnSpcReduction="10000"/>
          </a:bodyPr>
          <a:lstStyle/>
          <a:p>
            <a:r>
              <a:rPr lang="fr-BE" sz="2400" dirty="0">
                <a:solidFill>
                  <a:schemeClr val="tx1"/>
                </a:solidFill>
              </a:rPr>
              <a:t>727 répondants, dont 606 femmes (83,4 %) et 121 hommes (16,6 %).</a:t>
            </a:r>
          </a:p>
          <a:p>
            <a:r>
              <a:rPr lang="fr-BE" sz="2400" dirty="0">
                <a:solidFill>
                  <a:schemeClr val="tx1"/>
                </a:solidFill>
              </a:rPr>
              <a:t>Expérience professionnelle : 18,71 années en moyenne.</a:t>
            </a:r>
          </a:p>
          <a:p>
            <a:r>
              <a:rPr lang="fr-BE" sz="2400" dirty="0">
                <a:solidFill>
                  <a:schemeClr val="tx1"/>
                </a:solidFill>
              </a:rPr>
              <a:t>Ancienneté chez l’employeur actuel : 12,06 années en moyenne.</a:t>
            </a:r>
          </a:p>
          <a:p>
            <a:r>
              <a:rPr lang="fr-BE" sz="2400" dirty="0">
                <a:solidFill>
                  <a:schemeClr val="tx1"/>
                </a:solidFill>
              </a:rPr>
              <a:t>Ils ont connu en moyenne 3,24 employeurs différents, 2,29 secteurs différents et 2,27 fonctions différentes au cours de leur carrière. </a:t>
            </a:r>
          </a:p>
          <a:p>
            <a:r>
              <a:rPr lang="fr-BE" sz="2400" dirty="0">
                <a:solidFill>
                  <a:schemeClr val="tx1"/>
                </a:solidFill>
              </a:rPr>
              <a:t>3,4 % en incapacité de travail.</a:t>
            </a:r>
          </a:p>
          <a:p>
            <a:r>
              <a:rPr lang="fr-BE" sz="2400" dirty="0">
                <a:solidFill>
                  <a:schemeClr val="tx1"/>
                </a:solidFill>
              </a:rPr>
              <a:t>4,1 % en aptitude réduite. </a:t>
            </a:r>
          </a:p>
          <a:p>
            <a:r>
              <a:rPr lang="fr-BE" sz="2400" dirty="0">
                <a:solidFill>
                  <a:schemeClr val="tx1"/>
                </a:solidFill>
              </a:rPr>
              <a:t>4,7 % ont fait une demande d’intervention psychosociale. </a:t>
            </a:r>
          </a:p>
          <a:p>
            <a:r>
              <a:rPr lang="fr-BE" sz="2400" dirty="0">
                <a:solidFill>
                  <a:schemeClr val="tx1"/>
                </a:solidFill>
              </a:rPr>
              <a:t>5,2 % ont fait une demande d’adaptation de leur poste de travail. </a:t>
            </a:r>
          </a:p>
          <a:p>
            <a:endParaRPr lang="fr-BE" dirty="0"/>
          </a:p>
        </p:txBody>
      </p:sp>
      <p:graphicFrame>
        <p:nvGraphicFramePr>
          <p:cNvPr id="4" name="Tableau 3">
            <a:extLst>
              <a:ext uri="{FF2B5EF4-FFF2-40B4-BE49-F238E27FC236}">
                <a16:creationId xmlns:a16="http://schemas.microsoft.com/office/drawing/2014/main" id="{B6180D83-0213-4295-9B17-BF91595BAB18}"/>
              </a:ext>
            </a:extLst>
          </p:cNvPr>
          <p:cNvGraphicFramePr>
            <a:graphicFrameLocks noGrp="1"/>
          </p:cNvGraphicFramePr>
          <p:nvPr>
            <p:extLst>
              <p:ext uri="{D42A27DB-BD31-4B8C-83A1-F6EECF244321}">
                <p14:modId xmlns:p14="http://schemas.microsoft.com/office/powerpoint/2010/main" val="4118546644"/>
              </p:ext>
            </p:extLst>
          </p:nvPr>
        </p:nvGraphicFramePr>
        <p:xfrm>
          <a:off x="8009467" y="764703"/>
          <a:ext cx="4182534" cy="5988990"/>
        </p:xfrm>
        <a:graphic>
          <a:graphicData uri="http://schemas.openxmlformats.org/drawingml/2006/table">
            <a:tbl>
              <a:tblPr firstRow="1" bandRow="1">
                <a:tableStyleId>{5C22544A-7EE6-4342-B048-85BDC9FD1C3A}</a:tableStyleId>
              </a:tblPr>
              <a:tblGrid>
                <a:gridCol w="1394178">
                  <a:extLst>
                    <a:ext uri="{9D8B030D-6E8A-4147-A177-3AD203B41FA5}">
                      <a16:colId xmlns:a16="http://schemas.microsoft.com/office/drawing/2014/main" val="3483595401"/>
                    </a:ext>
                  </a:extLst>
                </a:gridCol>
                <a:gridCol w="1394178">
                  <a:extLst>
                    <a:ext uri="{9D8B030D-6E8A-4147-A177-3AD203B41FA5}">
                      <a16:colId xmlns:a16="http://schemas.microsoft.com/office/drawing/2014/main" val="3495984805"/>
                    </a:ext>
                  </a:extLst>
                </a:gridCol>
                <a:gridCol w="1394178">
                  <a:extLst>
                    <a:ext uri="{9D8B030D-6E8A-4147-A177-3AD203B41FA5}">
                      <a16:colId xmlns:a16="http://schemas.microsoft.com/office/drawing/2014/main" val="375554876"/>
                    </a:ext>
                  </a:extLst>
                </a:gridCol>
              </a:tblGrid>
              <a:tr h="598899">
                <a:tc>
                  <a:txBody>
                    <a:bodyPr/>
                    <a:lstStyle/>
                    <a:p>
                      <a:r>
                        <a:rPr lang="fr-BE" dirty="0"/>
                        <a:t>Fonds</a:t>
                      </a:r>
                    </a:p>
                  </a:txBody>
                  <a:tcPr/>
                </a:tc>
                <a:tc>
                  <a:txBody>
                    <a:bodyPr/>
                    <a:lstStyle/>
                    <a:p>
                      <a:r>
                        <a:rPr lang="fr-BE" dirty="0"/>
                        <a:t>Effectif</a:t>
                      </a:r>
                    </a:p>
                  </a:txBody>
                  <a:tcPr/>
                </a:tc>
                <a:tc>
                  <a:txBody>
                    <a:bodyPr/>
                    <a:lstStyle/>
                    <a:p>
                      <a:r>
                        <a:rPr lang="fr-BE" dirty="0"/>
                        <a:t>%</a:t>
                      </a:r>
                    </a:p>
                  </a:txBody>
                  <a:tcPr/>
                </a:tc>
                <a:extLst>
                  <a:ext uri="{0D108BD9-81ED-4DB2-BD59-A6C34878D82A}">
                    <a16:rowId xmlns:a16="http://schemas.microsoft.com/office/drawing/2014/main" val="1435798746"/>
                  </a:ext>
                </a:extLst>
              </a:tr>
              <a:tr h="598899">
                <a:tc>
                  <a:txBody>
                    <a:bodyPr/>
                    <a:lstStyle/>
                    <a:p>
                      <a:r>
                        <a:rPr lang="fr-BE" dirty="0"/>
                        <a:t>ISAJH</a:t>
                      </a:r>
                    </a:p>
                  </a:txBody>
                  <a:tcPr/>
                </a:tc>
                <a:tc>
                  <a:txBody>
                    <a:bodyPr/>
                    <a:lstStyle/>
                    <a:p>
                      <a:r>
                        <a:rPr lang="fr-BE" dirty="0"/>
                        <a:t>280</a:t>
                      </a:r>
                    </a:p>
                  </a:txBody>
                  <a:tcPr/>
                </a:tc>
                <a:tc>
                  <a:txBody>
                    <a:bodyPr/>
                    <a:lstStyle/>
                    <a:p>
                      <a:r>
                        <a:rPr lang="fr-BE" dirty="0"/>
                        <a:t>38,5 %</a:t>
                      </a:r>
                    </a:p>
                  </a:txBody>
                  <a:tcPr/>
                </a:tc>
                <a:extLst>
                  <a:ext uri="{0D108BD9-81ED-4DB2-BD59-A6C34878D82A}">
                    <a16:rowId xmlns:a16="http://schemas.microsoft.com/office/drawing/2014/main" val="3336839901"/>
                  </a:ext>
                </a:extLst>
              </a:tr>
              <a:tr h="598899">
                <a:tc>
                  <a:txBody>
                    <a:bodyPr/>
                    <a:lstStyle/>
                    <a:p>
                      <a:r>
                        <a:rPr lang="fr-BE" dirty="0"/>
                        <a:t>HP</a:t>
                      </a:r>
                    </a:p>
                  </a:txBody>
                  <a:tcPr/>
                </a:tc>
                <a:tc>
                  <a:txBody>
                    <a:bodyPr/>
                    <a:lstStyle/>
                    <a:p>
                      <a:r>
                        <a:rPr lang="fr-BE" dirty="0"/>
                        <a:t>112</a:t>
                      </a:r>
                    </a:p>
                  </a:txBody>
                  <a:tcPr/>
                </a:tc>
                <a:tc>
                  <a:txBody>
                    <a:bodyPr/>
                    <a:lstStyle/>
                    <a:p>
                      <a:r>
                        <a:rPr lang="fr-BE" dirty="0"/>
                        <a:t>15,4 %</a:t>
                      </a:r>
                    </a:p>
                  </a:txBody>
                  <a:tcPr/>
                </a:tc>
                <a:extLst>
                  <a:ext uri="{0D108BD9-81ED-4DB2-BD59-A6C34878D82A}">
                    <a16:rowId xmlns:a16="http://schemas.microsoft.com/office/drawing/2014/main" val="290626884"/>
                  </a:ext>
                </a:extLst>
              </a:tr>
              <a:tr h="598899">
                <a:tc>
                  <a:txBody>
                    <a:bodyPr/>
                    <a:lstStyle/>
                    <a:p>
                      <a:r>
                        <a:rPr lang="fr-BE" dirty="0"/>
                        <a:t>ASSS</a:t>
                      </a:r>
                    </a:p>
                  </a:txBody>
                  <a:tcPr/>
                </a:tc>
                <a:tc>
                  <a:txBody>
                    <a:bodyPr/>
                    <a:lstStyle/>
                    <a:p>
                      <a:r>
                        <a:rPr lang="fr-BE" dirty="0"/>
                        <a:t>83</a:t>
                      </a:r>
                    </a:p>
                  </a:txBody>
                  <a:tcPr/>
                </a:tc>
                <a:tc>
                  <a:txBody>
                    <a:bodyPr/>
                    <a:lstStyle/>
                    <a:p>
                      <a:r>
                        <a:rPr lang="fr-BE" dirty="0"/>
                        <a:t>11,4 %</a:t>
                      </a:r>
                    </a:p>
                  </a:txBody>
                  <a:tcPr/>
                </a:tc>
                <a:extLst>
                  <a:ext uri="{0D108BD9-81ED-4DB2-BD59-A6C34878D82A}">
                    <a16:rowId xmlns:a16="http://schemas.microsoft.com/office/drawing/2014/main" val="4082570219"/>
                  </a:ext>
                </a:extLst>
              </a:tr>
              <a:tr h="598899">
                <a:tc>
                  <a:txBody>
                    <a:bodyPr/>
                    <a:lstStyle/>
                    <a:p>
                      <a:r>
                        <a:rPr lang="fr-BE" dirty="0"/>
                        <a:t>MAE</a:t>
                      </a:r>
                    </a:p>
                  </a:txBody>
                  <a:tcPr/>
                </a:tc>
                <a:tc>
                  <a:txBody>
                    <a:bodyPr/>
                    <a:lstStyle/>
                    <a:p>
                      <a:r>
                        <a:rPr lang="fr-BE" dirty="0"/>
                        <a:t>69</a:t>
                      </a:r>
                    </a:p>
                  </a:txBody>
                  <a:tcPr/>
                </a:tc>
                <a:tc>
                  <a:txBody>
                    <a:bodyPr/>
                    <a:lstStyle/>
                    <a:p>
                      <a:r>
                        <a:rPr lang="fr-BE" dirty="0"/>
                        <a:t>9,5 %</a:t>
                      </a:r>
                    </a:p>
                  </a:txBody>
                  <a:tcPr/>
                </a:tc>
                <a:extLst>
                  <a:ext uri="{0D108BD9-81ED-4DB2-BD59-A6C34878D82A}">
                    <a16:rowId xmlns:a16="http://schemas.microsoft.com/office/drawing/2014/main" val="2958383067"/>
                  </a:ext>
                </a:extLst>
              </a:tr>
              <a:tr h="598899">
                <a:tc>
                  <a:txBody>
                    <a:bodyPr/>
                    <a:lstStyle/>
                    <a:p>
                      <a:r>
                        <a:rPr lang="fr-BE" dirty="0"/>
                        <a:t>4S</a:t>
                      </a:r>
                    </a:p>
                  </a:txBody>
                  <a:tcPr/>
                </a:tc>
                <a:tc>
                  <a:txBody>
                    <a:bodyPr/>
                    <a:lstStyle/>
                    <a:p>
                      <a:r>
                        <a:rPr lang="fr-BE" dirty="0"/>
                        <a:t>45</a:t>
                      </a:r>
                    </a:p>
                  </a:txBody>
                  <a:tcPr/>
                </a:tc>
                <a:tc>
                  <a:txBody>
                    <a:bodyPr/>
                    <a:lstStyle/>
                    <a:p>
                      <a:r>
                        <a:rPr lang="fr-BE" dirty="0"/>
                        <a:t>6,2 %</a:t>
                      </a:r>
                    </a:p>
                  </a:txBody>
                  <a:tcPr/>
                </a:tc>
                <a:extLst>
                  <a:ext uri="{0D108BD9-81ED-4DB2-BD59-A6C34878D82A}">
                    <a16:rowId xmlns:a16="http://schemas.microsoft.com/office/drawing/2014/main" val="1446317352"/>
                  </a:ext>
                </a:extLst>
              </a:tr>
              <a:tr h="598899">
                <a:tc>
                  <a:txBody>
                    <a:bodyPr/>
                    <a:lstStyle/>
                    <a:p>
                      <a:r>
                        <a:rPr lang="fr-BE" dirty="0"/>
                        <a:t>ESS</a:t>
                      </a:r>
                    </a:p>
                  </a:txBody>
                  <a:tcPr/>
                </a:tc>
                <a:tc>
                  <a:txBody>
                    <a:bodyPr/>
                    <a:lstStyle/>
                    <a:p>
                      <a:r>
                        <a:rPr lang="fr-BE" dirty="0"/>
                        <a:t>36</a:t>
                      </a:r>
                    </a:p>
                  </a:txBody>
                  <a:tcPr/>
                </a:tc>
                <a:tc>
                  <a:txBody>
                    <a:bodyPr/>
                    <a:lstStyle/>
                    <a:p>
                      <a:r>
                        <a:rPr lang="fr-BE" dirty="0"/>
                        <a:t>5 %</a:t>
                      </a:r>
                    </a:p>
                  </a:txBody>
                  <a:tcPr/>
                </a:tc>
                <a:extLst>
                  <a:ext uri="{0D108BD9-81ED-4DB2-BD59-A6C34878D82A}">
                    <a16:rowId xmlns:a16="http://schemas.microsoft.com/office/drawing/2014/main" val="2947252090"/>
                  </a:ext>
                </a:extLst>
              </a:tr>
              <a:tr h="598899">
                <a:tc>
                  <a:txBody>
                    <a:bodyPr/>
                    <a:lstStyle/>
                    <a:p>
                      <a:r>
                        <a:rPr lang="fr-BE" dirty="0"/>
                        <a:t>MR/MRS</a:t>
                      </a:r>
                    </a:p>
                  </a:txBody>
                  <a:tcPr/>
                </a:tc>
                <a:tc>
                  <a:txBody>
                    <a:bodyPr/>
                    <a:lstStyle/>
                    <a:p>
                      <a:r>
                        <a:rPr lang="fr-BE" dirty="0"/>
                        <a:t>35</a:t>
                      </a:r>
                    </a:p>
                  </a:txBody>
                  <a:tcPr/>
                </a:tc>
                <a:tc>
                  <a:txBody>
                    <a:bodyPr/>
                    <a:lstStyle/>
                    <a:p>
                      <a:r>
                        <a:rPr lang="fr-BE" dirty="0"/>
                        <a:t>4,8 %</a:t>
                      </a:r>
                    </a:p>
                  </a:txBody>
                  <a:tcPr/>
                </a:tc>
                <a:extLst>
                  <a:ext uri="{0D108BD9-81ED-4DB2-BD59-A6C34878D82A}">
                    <a16:rowId xmlns:a16="http://schemas.microsoft.com/office/drawing/2014/main" val="1778986137"/>
                  </a:ext>
                </a:extLst>
              </a:tr>
              <a:tr h="598899">
                <a:tc>
                  <a:txBody>
                    <a:bodyPr/>
                    <a:lstStyle/>
                    <a:p>
                      <a:r>
                        <a:rPr lang="fr-BE" dirty="0"/>
                        <a:t>AF</a:t>
                      </a:r>
                    </a:p>
                  </a:txBody>
                  <a:tcPr/>
                </a:tc>
                <a:tc>
                  <a:txBody>
                    <a:bodyPr/>
                    <a:lstStyle/>
                    <a:p>
                      <a:r>
                        <a:rPr lang="fr-BE" dirty="0"/>
                        <a:t>26</a:t>
                      </a:r>
                    </a:p>
                  </a:txBody>
                  <a:tcPr/>
                </a:tc>
                <a:tc>
                  <a:txBody>
                    <a:bodyPr/>
                    <a:lstStyle/>
                    <a:p>
                      <a:r>
                        <a:rPr lang="fr-BE" dirty="0"/>
                        <a:t>3,6 %</a:t>
                      </a:r>
                    </a:p>
                  </a:txBody>
                  <a:tcPr/>
                </a:tc>
                <a:extLst>
                  <a:ext uri="{0D108BD9-81ED-4DB2-BD59-A6C34878D82A}">
                    <a16:rowId xmlns:a16="http://schemas.microsoft.com/office/drawing/2014/main" val="611602762"/>
                  </a:ext>
                </a:extLst>
              </a:tr>
              <a:tr h="598899">
                <a:tc>
                  <a:txBody>
                    <a:bodyPr/>
                    <a:lstStyle/>
                    <a:p>
                      <a:r>
                        <a:rPr lang="fr-BE" dirty="0"/>
                        <a:t>Autres</a:t>
                      </a:r>
                    </a:p>
                  </a:txBody>
                  <a:tcPr/>
                </a:tc>
                <a:tc>
                  <a:txBody>
                    <a:bodyPr/>
                    <a:lstStyle/>
                    <a:p>
                      <a:r>
                        <a:rPr lang="fr-BE" dirty="0"/>
                        <a:t>41</a:t>
                      </a:r>
                    </a:p>
                  </a:txBody>
                  <a:tcPr/>
                </a:tc>
                <a:tc>
                  <a:txBody>
                    <a:bodyPr/>
                    <a:lstStyle/>
                    <a:p>
                      <a:r>
                        <a:rPr lang="fr-BE" dirty="0"/>
                        <a:t>5,6 %</a:t>
                      </a:r>
                    </a:p>
                  </a:txBody>
                  <a:tcPr/>
                </a:tc>
                <a:extLst>
                  <a:ext uri="{0D108BD9-81ED-4DB2-BD59-A6C34878D82A}">
                    <a16:rowId xmlns:a16="http://schemas.microsoft.com/office/drawing/2014/main" val="3342137518"/>
                  </a:ext>
                </a:extLst>
              </a:tr>
            </a:tbl>
          </a:graphicData>
        </a:graphic>
      </p:graphicFrame>
    </p:spTree>
    <p:extLst>
      <p:ext uri="{BB962C8B-B14F-4D97-AF65-F5344CB8AC3E}">
        <p14:creationId xmlns:p14="http://schemas.microsoft.com/office/powerpoint/2010/main" val="3703086701"/>
      </p:ext>
    </p:extLst>
  </p:cSld>
  <p:clrMapOvr>
    <a:masterClrMapping/>
  </p:clrMapOvr>
  <mc:AlternateContent xmlns:mc="http://schemas.openxmlformats.org/markup-compatibility/2006" xmlns:p14="http://schemas.microsoft.com/office/powerpoint/2010/main">
    <mc:Choice Requires="p14">
      <p:transition spd="slow" p14:dur="4000">
        <p:randomBar dir="vert"/>
      </p:transition>
    </mc:Choice>
    <mc:Fallback xmlns="">
      <p:transition spd="slow">
        <p:randomBar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444749-F91C-43EE-9E5B-B48D80E72088}"/>
              </a:ext>
            </a:extLst>
          </p:cNvPr>
          <p:cNvSpPr>
            <a:spLocks noGrp="1"/>
          </p:cNvSpPr>
          <p:nvPr>
            <p:ph type="title"/>
          </p:nvPr>
        </p:nvSpPr>
        <p:spPr/>
        <p:txBody>
          <a:bodyPr/>
          <a:lstStyle/>
          <a:p>
            <a:r>
              <a:rPr lang="fr-BE" dirty="0"/>
              <a:t>Représentation des publics-cibles</a:t>
            </a:r>
          </a:p>
        </p:txBody>
      </p:sp>
      <p:sp>
        <p:nvSpPr>
          <p:cNvPr id="3" name="Espace réservé du contenu 2">
            <a:extLst>
              <a:ext uri="{FF2B5EF4-FFF2-40B4-BE49-F238E27FC236}">
                <a16:creationId xmlns:a16="http://schemas.microsoft.com/office/drawing/2014/main" id="{AE50A5BB-28B1-4400-BEE3-3A2CE2E86785}"/>
              </a:ext>
            </a:extLst>
          </p:cNvPr>
          <p:cNvSpPr>
            <a:spLocks noGrp="1"/>
          </p:cNvSpPr>
          <p:nvPr>
            <p:ph idx="1"/>
          </p:nvPr>
        </p:nvSpPr>
        <p:spPr>
          <a:xfrm>
            <a:off x="677333" y="1540933"/>
            <a:ext cx="9407699" cy="4500429"/>
          </a:xfrm>
        </p:spPr>
        <p:txBody>
          <a:bodyPr/>
          <a:lstStyle/>
          <a:p>
            <a:r>
              <a:rPr lang="fr-BE" sz="2000" dirty="0">
                <a:solidFill>
                  <a:schemeClr val="tx1"/>
                </a:solidFill>
              </a:rPr>
              <a:t>40,4 % de 45 ans et plus. </a:t>
            </a:r>
          </a:p>
          <a:p>
            <a:r>
              <a:rPr lang="fr-BE" sz="2000" dirty="0">
                <a:solidFill>
                  <a:schemeClr val="tx1"/>
                </a:solidFill>
              </a:rPr>
              <a:t>20,8 % de CESS MAX (dont le niveau de qualification ne dépasse pas le CESS).</a:t>
            </a:r>
          </a:p>
          <a:p>
            <a:r>
              <a:rPr lang="fr-BE" sz="2000" dirty="0">
                <a:solidFill>
                  <a:schemeClr val="tx1"/>
                </a:solidFill>
              </a:rPr>
              <a:t>22 % déclarent un problème de santé.</a:t>
            </a:r>
          </a:p>
          <a:p>
            <a:endParaRPr lang="fr-BE" dirty="0"/>
          </a:p>
        </p:txBody>
      </p:sp>
      <p:graphicFrame>
        <p:nvGraphicFramePr>
          <p:cNvPr id="4" name="Tableau 3">
            <a:extLst>
              <a:ext uri="{FF2B5EF4-FFF2-40B4-BE49-F238E27FC236}">
                <a16:creationId xmlns:a16="http://schemas.microsoft.com/office/drawing/2014/main" id="{0456A1C2-C219-45D3-B8D8-A41B3D0BC6A9}"/>
              </a:ext>
            </a:extLst>
          </p:cNvPr>
          <p:cNvGraphicFramePr>
            <a:graphicFrameLocks noGrp="1"/>
          </p:cNvGraphicFramePr>
          <p:nvPr>
            <p:extLst>
              <p:ext uri="{D42A27DB-BD31-4B8C-83A1-F6EECF244321}">
                <p14:modId xmlns:p14="http://schemas.microsoft.com/office/powerpoint/2010/main" val="1641646993"/>
              </p:ext>
            </p:extLst>
          </p:nvPr>
        </p:nvGraphicFramePr>
        <p:xfrm>
          <a:off x="677334" y="3083675"/>
          <a:ext cx="9313335" cy="2455335"/>
        </p:xfrm>
        <a:graphic>
          <a:graphicData uri="http://schemas.openxmlformats.org/drawingml/2006/table">
            <a:tbl>
              <a:tblPr firstRow="1" firstCol="1" bandRow="1">
                <a:tableStyleId>{5C22544A-7EE6-4342-B048-85BDC9FD1C3A}</a:tableStyleId>
              </a:tblPr>
              <a:tblGrid>
                <a:gridCol w="1659325">
                  <a:extLst>
                    <a:ext uri="{9D8B030D-6E8A-4147-A177-3AD203B41FA5}">
                      <a16:colId xmlns:a16="http://schemas.microsoft.com/office/drawing/2014/main" val="2713980016"/>
                    </a:ext>
                  </a:extLst>
                </a:gridCol>
                <a:gridCol w="1093430">
                  <a:extLst>
                    <a:ext uri="{9D8B030D-6E8A-4147-A177-3AD203B41FA5}">
                      <a16:colId xmlns:a16="http://schemas.microsoft.com/office/drawing/2014/main" val="2641304375"/>
                    </a:ext>
                  </a:extLst>
                </a:gridCol>
                <a:gridCol w="1093430">
                  <a:extLst>
                    <a:ext uri="{9D8B030D-6E8A-4147-A177-3AD203B41FA5}">
                      <a16:colId xmlns:a16="http://schemas.microsoft.com/office/drawing/2014/main" val="2037908643"/>
                    </a:ext>
                  </a:extLst>
                </a:gridCol>
                <a:gridCol w="1093430">
                  <a:extLst>
                    <a:ext uri="{9D8B030D-6E8A-4147-A177-3AD203B41FA5}">
                      <a16:colId xmlns:a16="http://schemas.microsoft.com/office/drawing/2014/main" val="3016884026"/>
                    </a:ext>
                  </a:extLst>
                </a:gridCol>
                <a:gridCol w="1093430">
                  <a:extLst>
                    <a:ext uri="{9D8B030D-6E8A-4147-A177-3AD203B41FA5}">
                      <a16:colId xmlns:a16="http://schemas.microsoft.com/office/drawing/2014/main" val="2528972968"/>
                    </a:ext>
                  </a:extLst>
                </a:gridCol>
                <a:gridCol w="1093430">
                  <a:extLst>
                    <a:ext uri="{9D8B030D-6E8A-4147-A177-3AD203B41FA5}">
                      <a16:colId xmlns:a16="http://schemas.microsoft.com/office/drawing/2014/main" val="1796325690"/>
                    </a:ext>
                  </a:extLst>
                </a:gridCol>
                <a:gridCol w="1093430">
                  <a:extLst>
                    <a:ext uri="{9D8B030D-6E8A-4147-A177-3AD203B41FA5}">
                      <a16:colId xmlns:a16="http://schemas.microsoft.com/office/drawing/2014/main" val="3886386849"/>
                    </a:ext>
                  </a:extLst>
                </a:gridCol>
                <a:gridCol w="1093430">
                  <a:extLst>
                    <a:ext uri="{9D8B030D-6E8A-4147-A177-3AD203B41FA5}">
                      <a16:colId xmlns:a16="http://schemas.microsoft.com/office/drawing/2014/main" val="489749299"/>
                    </a:ext>
                  </a:extLst>
                </a:gridCol>
              </a:tblGrid>
              <a:tr h="443771">
                <a:tc rowSpan="2">
                  <a:txBody>
                    <a:bodyPr/>
                    <a:lstStyle/>
                    <a:p>
                      <a:pPr>
                        <a:lnSpc>
                          <a:spcPct val="107000"/>
                        </a:lnSpc>
                      </a:pPr>
                      <a:endParaRPr lang="fr-BE" sz="1800" dirty="0">
                        <a:effectLst/>
                        <a:latin typeface="Calibri" panose="020F0502020204030204" pitchFamily="34" charset="0"/>
                        <a:cs typeface="Times New Roman" panose="02020603050405020304" pitchFamily="18" charset="0"/>
                      </a:endParaRPr>
                    </a:p>
                  </a:txBody>
                  <a:tcPr marL="68580" marR="68580" marT="10160" marB="0"/>
                </a:tc>
                <a:tc gridSpan="3">
                  <a:txBody>
                    <a:bodyPr/>
                    <a:lstStyle/>
                    <a:p>
                      <a:pPr algn="just">
                        <a:lnSpc>
                          <a:spcPct val="107000"/>
                        </a:lnSpc>
                        <a:spcAft>
                          <a:spcPts val="800"/>
                        </a:spcAft>
                      </a:pPr>
                      <a:r>
                        <a:rPr lang="fr-BE" sz="1800">
                          <a:effectLst/>
                        </a:rPr>
                        <a:t>45 ans et +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hMerge="1">
                  <a:txBody>
                    <a:bodyPr/>
                    <a:lstStyle/>
                    <a:p>
                      <a:endParaRPr lang="fr-BE"/>
                    </a:p>
                  </a:txBody>
                  <a:tcPr/>
                </a:tc>
                <a:tc hMerge="1">
                  <a:txBody>
                    <a:bodyPr/>
                    <a:lstStyle/>
                    <a:p>
                      <a:endParaRPr lang="fr-BE"/>
                    </a:p>
                  </a:txBody>
                  <a:tcPr/>
                </a:tc>
                <a:tc gridSpan="3">
                  <a:txBody>
                    <a:bodyPr/>
                    <a:lstStyle/>
                    <a:p>
                      <a:pPr algn="just">
                        <a:lnSpc>
                          <a:spcPct val="107000"/>
                        </a:lnSpc>
                        <a:spcAft>
                          <a:spcPts val="800"/>
                        </a:spcAft>
                      </a:pPr>
                      <a:r>
                        <a:rPr lang="fr-BE" sz="1800">
                          <a:effectLst/>
                        </a:rPr>
                        <a:t>– de 45 ans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hMerge="1">
                  <a:txBody>
                    <a:bodyPr/>
                    <a:lstStyle/>
                    <a:p>
                      <a:endParaRPr lang="fr-BE"/>
                    </a:p>
                  </a:txBody>
                  <a:tcPr/>
                </a:tc>
                <a:tc hMerge="1">
                  <a:txBody>
                    <a:bodyPr/>
                    <a:lstStyle/>
                    <a:p>
                      <a:endParaRPr lang="fr-BE"/>
                    </a:p>
                  </a:txBody>
                  <a:tcPr/>
                </a:tc>
                <a:tc>
                  <a:txBody>
                    <a:bodyPr/>
                    <a:lstStyle/>
                    <a:p>
                      <a:pPr>
                        <a:lnSpc>
                          <a:spcPct val="107000"/>
                        </a:lnSpc>
                      </a:pPr>
                      <a:endParaRPr lang="fr-BE" sz="1800">
                        <a:effectLst/>
                        <a:latin typeface="Calibri" panose="020F0502020204030204" pitchFamily="34" charset="0"/>
                        <a:cs typeface="Times New Roman" panose="02020603050405020304" pitchFamily="18" charset="0"/>
                      </a:endParaRPr>
                    </a:p>
                  </a:txBody>
                  <a:tcPr marL="68580" marR="68580" marT="10160" marB="0"/>
                </a:tc>
                <a:extLst>
                  <a:ext uri="{0D108BD9-81ED-4DB2-BD59-A6C34878D82A}">
                    <a16:rowId xmlns:a16="http://schemas.microsoft.com/office/drawing/2014/main" val="3918551385"/>
                  </a:ext>
                </a:extLst>
              </a:tr>
              <a:tr h="801739">
                <a:tc vMerge="1">
                  <a:txBody>
                    <a:bodyPr/>
                    <a:lstStyle/>
                    <a:p>
                      <a:endParaRPr lang="fr-BE"/>
                    </a:p>
                  </a:txBody>
                  <a:tcPr/>
                </a:tc>
                <a:tc>
                  <a:txBody>
                    <a:bodyPr/>
                    <a:lstStyle/>
                    <a:p>
                      <a:pPr algn="just">
                        <a:lnSpc>
                          <a:spcPct val="107000"/>
                        </a:lnSpc>
                        <a:spcAft>
                          <a:spcPts val="800"/>
                        </a:spcAft>
                      </a:pPr>
                      <a:r>
                        <a:rPr lang="fr-BE" sz="1800" b="1" dirty="0">
                          <a:effectLst/>
                        </a:rPr>
                        <a:t>Pb santé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Pas pb Santé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Sous-total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Pb santé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Pas pb santé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Sous-total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TOTAL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extLst>
                  <a:ext uri="{0D108BD9-81ED-4DB2-BD59-A6C34878D82A}">
                    <a16:rowId xmlns:a16="http://schemas.microsoft.com/office/drawing/2014/main" val="399061744"/>
                  </a:ext>
                </a:extLst>
              </a:tr>
              <a:tr h="403275">
                <a:tc>
                  <a:txBody>
                    <a:bodyPr/>
                    <a:lstStyle/>
                    <a:p>
                      <a:pPr algn="just">
                        <a:lnSpc>
                          <a:spcPct val="107000"/>
                        </a:lnSpc>
                        <a:spcAft>
                          <a:spcPts val="800"/>
                        </a:spcAft>
                      </a:pPr>
                      <a:r>
                        <a:rPr lang="fr-BE" sz="1800">
                          <a:effectLst/>
                        </a:rPr>
                        <a:t>CESS max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a:effectLst/>
                        </a:rPr>
                        <a:t>23</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a:effectLst/>
                        </a:rPr>
                        <a:t>34</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57</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a:effectLst/>
                        </a:rPr>
                        <a:t>16</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a:effectLst/>
                        </a:rPr>
                        <a:t>75</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91</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148</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extLst>
                  <a:ext uri="{0D108BD9-81ED-4DB2-BD59-A6C34878D82A}">
                    <a16:rowId xmlns:a16="http://schemas.microsoft.com/office/drawing/2014/main" val="1263606229"/>
                  </a:ext>
                </a:extLst>
              </a:tr>
              <a:tr h="403275">
                <a:tc>
                  <a:txBody>
                    <a:bodyPr/>
                    <a:lstStyle/>
                    <a:p>
                      <a:pPr algn="just">
                        <a:lnSpc>
                          <a:spcPct val="107000"/>
                        </a:lnSpc>
                        <a:spcAft>
                          <a:spcPts val="800"/>
                        </a:spcAft>
                      </a:pPr>
                      <a:r>
                        <a:rPr lang="fr-BE" sz="1800">
                          <a:effectLst/>
                        </a:rPr>
                        <a:t>&gt; CESS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a:effectLst/>
                        </a:rPr>
                        <a:t>60</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a:effectLst/>
                        </a:rPr>
                        <a:t>176</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236</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dirty="0">
                          <a:effectLst/>
                        </a:rPr>
                        <a:t>58</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a:effectLst/>
                        </a:rPr>
                        <a:t>279</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337</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573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extLst>
                  <a:ext uri="{0D108BD9-81ED-4DB2-BD59-A6C34878D82A}">
                    <a16:rowId xmlns:a16="http://schemas.microsoft.com/office/drawing/2014/main" val="296489419"/>
                  </a:ext>
                </a:extLst>
              </a:tr>
              <a:tr h="403275">
                <a:tc>
                  <a:txBody>
                    <a:bodyPr/>
                    <a:lstStyle/>
                    <a:p>
                      <a:pPr algn="just">
                        <a:lnSpc>
                          <a:spcPct val="107000"/>
                        </a:lnSpc>
                        <a:spcAft>
                          <a:spcPts val="800"/>
                        </a:spcAft>
                      </a:pPr>
                      <a:r>
                        <a:rPr lang="fr-BE" sz="1800">
                          <a:effectLst/>
                        </a:rPr>
                        <a:t>TOTAL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83</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210</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293</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74</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354</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428</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07000"/>
                        </a:lnSpc>
                        <a:spcAft>
                          <a:spcPts val="800"/>
                        </a:spcAft>
                      </a:pPr>
                      <a:r>
                        <a:rPr lang="fr-BE" sz="1800" b="1" dirty="0">
                          <a:effectLst/>
                        </a:rPr>
                        <a:t>721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extLst>
                  <a:ext uri="{0D108BD9-81ED-4DB2-BD59-A6C34878D82A}">
                    <a16:rowId xmlns:a16="http://schemas.microsoft.com/office/drawing/2014/main" val="320753650"/>
                  </a:ext>
                </a:extLst>
              </a:tr>
            </a:tbl>
          </a:graphicData>
        </a:graphic>
      </p:graphicFrame>
    </p:spTree>
    <p:extLst>
      <p:ext uri="{BB962C8B-B14F-4D97-AF65-F5344CB8AC3E}">
        <p14:creationId xmlns:p14="http://schemas.microsoft.com/office/powerpoint/2010/main" val="3143852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447D85-11C3-4AB7-9A45-63C4DC0B235C}"/>
              </a:ext>
            </a:extLst>
          </p:cNvPr>
          <p:cNvSpPr>
            <a:spLocks noGrp="1"/>
          </p:cNvSpPr>
          <p:nvPr>
            <p:ph type="title"/>
          </p:nvPr>
        </p:nvSpPr>
        <p:spPr>
          <a:xfrm>
            <a:off x="665865" y="0"/>
            <a:ext cx="8596668" cy="778934"/>
          </a:xfrm>
        </p:spPr>
        <p:txBody>
          <a:bodyPr>
            <a:normAutofit/>
          </a:bodyPr>
          <a:lstStyle/>
          <a:p>
            <a:r>
              <a:rPr lang="fr-BE" dirty="0"/>
              <a:t>Secteurs et publics-cibles</a:t>
            </a:r>
          </a:p>
        </p:txBody>
      </p:sp>
      <p:graphicFrame>
        <p:nvGraphicFramePr>
          <p:cNvPr id="6" name="Espace réservé du contenu 5">
            <a:extLst>
              <a:ext uri="{FF2B5EF4-FFF2-40B4-BE49-F238E27FC236}">
                <a16:creationId xmlns:a16="http://schemas.microsoft.com/office/drawing/2014/main" id="{4539200D-E6DA-4978-9980-3B629B041520}"/>
              </a:ext>
            </a:extLst>
          </p:cNvPr>
          <p:cNvGraphicFramePr>
            <a:graphicFrameLocks noGrp="1"/>
          </p:cNvGraphicFramePr>
          <p:nvPr>
            <p:ph idx="1"/>
            <p:extLst>
              <p:ext uri="{D42A27DB-BD31-4B8C-83A1-F6EECF244321}">
                <p14:modId xmlns:p14="http://schemas.microsoft.com/office/powerpoint/2010/main" val="689836231"/>
              </p:ext>
            </p:extLst>
          </p:nvPr>
        </p:nvGraphicFramePr>
        <p:xfrm>
          <a:off x="665865" y="778934"/>
          <a:ext cx="10086802" cy="5884587"/>
        </p:xfrm>
        <a:graphic>
          <a:graphicData uri="http://schemas.openxmlformats.org/drawingml/2006/table">
            <a:tbl>
              <a:tblPr firstRow="1" firstCol="1" bandRow="1"/>
              <a:tblGrid>
                <a:gridCol w="3199005">
                  <a:extLst>
                    <a:ext uri="{9D8B030D-6E8A-4147-A177-3AD203B41FA5}">
                      <a16:colId xmlns:a16="http://schemas.microsoft.com/office/drawing/2014/main" val="2884337114"/>
                    </a:ext>
                  </a:extLst>
                </a:gridCol>
                <a:gridCol w="1781031">
                  <a:extLst>
                    <a:ext uri="{9D8B030D-6E8A-4147-A177-3AD203B41FA5}">
                      <a16:colId xmlns:a16="http://schemas.microsoft.com/office/drawing/2014/main" val="3576940494"/>
                    </a:ext>
                  </a:extLst>
                </a:gridCol>
                <a:gridCol w="1635432">
                  <a:extLst>
                    <a:ext uri="{9D8B030D-6E8A-4147-A177-3AD203B41FA5}">
                      <a16:colId xmlns:a16="http://schemas.microsoft.com/office/drawing/2014/main" val="1014134543"/>
                    </a:ext>
                  </a:extLst>
                </a:gridCol>
                <a:gridCol w="1691445">
                  <a:extLst>
                    <a:ext uri="{9D8B030D-6E8A-4147-A177-3AD203B41FA5}">
                      <a16:colId xmlns:a16="http://schemas.microsoft.com/office/drawing/2014/main" val="190932948"/>
                    </a:ext>
                  </a:extLst>
                </a:gridCol>
                <a:gridCol w="1779889">
                  <a:extLst>
                    <a:ext uri="{9D8B030D-6E8A-4147-A177-3AD203B41FA5}">
                      <a16:colId xmlns:a16="http://schemas.microsoft.com/office/drawing/2014/main" val="2412740576"/>
                    </a:ext>
                  </a:extLst>
                </a:gridCol>
              </a:tblGrid>
              <a:tr h="152399">
                <a:tc>
                  <a:txBody>
                    <a:bodyPr/>
                    <a:lstStyle/>
                    <a:p>
                      <a:pPr algn="just">
                        <a:lnSpc>
                          <a:spcPct val="107000"/>
                        </a:lnSpc>
                        <a:spcAft>
                          <a:spcPts val="800"/>
                        </a:spcAft>
                      </a:pPr>
                      <a:r>
                        <a:rPr lang="fr-BE" sz="1400" b="1" dirty="0">
                          <a:effectLst/>
                          <a:latin typeface="Verdana" panose="020B0604030504040204" pitchFamily="34" charset="0"/>
                          <a:ea typeface="Times New Roman" panose="02020603050405020304" pitchFamily="18" charset="0"/>
                          <a:cs typeface="Times New Roman" panose="02020603050405020304" pitchFamily="18" charset="0"/>
                        </a:rPr>
                        <a:t>FONDS SOCIAL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07000"/>
                        </a:lnSpc>
                        <a:spcAft>
                          <a:spcPts val="80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CESS MAX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07000"/>
                        </a:lnSpc>
                        <a:spcAft>
                          <a:spcPts val="80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45 ANS ET +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07000"/>
                        </a:lnSpc>
                        <a:spcAft>
                          <a:spcPts val="80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PB SANTE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07000"/>
                        </a:lnSpc>
                        <a:spcAft>
                          <a:spcPts val="80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TOTAL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449818456"/>
                  </a:ext>
                </a:extLst>
              </a:tr>
              <a:tr h="471528">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Education et hébergement (ISAJH)</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36</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12,9%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140</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50%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65</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23,2%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280</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506167284"/>
                  </a:ext>
                </a:extLst>
              </a:tr>
              <a:tr h="471528">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Hôpitaux privés (HP)</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16</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14,3%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50</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44,6%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36</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32,1%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112</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793664578"/>
                  </a:ext>
                </a:extLst>
              </a:tr>
              <a:tr h="471528">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Aide sociale et soins de santé (ASSS)</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9</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10,8%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23</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27,7%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9</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10,8%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80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83</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942615178"/>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Milieux d’accueil d’enfants (MAE)</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29</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42%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15</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21,7%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14</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20,3%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69</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679601141"/>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Socioculturel et Sportif (4S)</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15</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33,3%</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24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53,3%</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5</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11,1%</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45</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851262701"/>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Etablissements et services de santé (ESS)</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5</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13,9%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8</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22,2%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6</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16,7%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80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36</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247577502"/>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Personnes âgées (MR/MRS)</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19</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54,3%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14</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40%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12</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34,3%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dirty="0">
                          <a:effectLst/>
                          <a:latin typeface="Verdana" panose="020B0604030504040204" pitchFamily="34" charset="0"/>
                          <a:ea typeface="Times New Roman" panose="02020603050405020304" pitchFamily="18" charset="0"/>
                          <a:cs typeface="Times New Roman" panose="02020603050405020304" pitchFamily="18" charset="0"/>
                        </a:rPr>
                        <a:t>35</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305561885"/>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Aides familiales (AF)</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11</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42,3%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8</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30,8%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6</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400" dirty="0">
                          <a:effectLst/>
                          <a:latin typeface="Verdana" panose="020B0604030504040204" pitchFamily="34" charset="0"/>
                          <a:ea typeface="Times New Roman" panose="02020603050405020304" pitchFamily="18" charset="0"/>
                          <a:cs typeface="Times New Roman" panose="02020603050405020304" pitchFamily="18" charset="0"/>
                        </a:rPr>
                        <a:t>23,1%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800"/>
                        </a:spcAft>
                      </a:pPr>
                      <a:r>
                        <a:rPr lang="fr-BE" sz="1400" b="1" dirty="0">
                          <a:effectLst/>
                          <a:latin typeface="Verdana" panose="020B0604030504040204" pitchFamily="34" charset="0"/>
                          <a:ea typeface="Times New Roman" panose="02020603050405020304" pitchFamily="18" charset="0"/>
                          <a:cs typeface="Times New Roman" panose="02020603050405020304" pitchFamily="18" charset="0"/>
                        </a:rPr>
                        <a:t>26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832925646"/>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Ex-FESC</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9</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40,9%</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7</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31,8%</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13,6%</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07000"/>
                        </a:lnSpc>
                        <a:spcAft>
                          <a:spcPts val="800"/>
                        </a:spcAft>
                      </a:pPr>
                      <a:r>
                        <a:rPr lang="fr-BE" sz="1400" b="1" dirty="0">
                          <a:effectLst/>
                          <a:latin typeface="Verdana" panose="020B0604030504040204" pitchFamily="34" charset="0"/>
                          <a:ea typeface="Times New Roman" panose="02020603050405020304" pitchFamily="18" charset="0"/>
                          <a:cs typeface="Times New Roman" panose="02020603050405020304" pitchFamily="18" charset="0"/>
                        </a:rPr>
                        <a:t>22</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759730869"/>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Education et hébergement (319 bico)</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2</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20%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4</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40%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30% </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dirty="0">
                          <a:effectLst/>
                          <a:latin typeface="Verdana" panose="020B0604030504040204" pitchFamily="34" charset="0"/>
                          <a:ea typeface="Times New Roman" panose="02020603050405020304" pitchFamily="18" charset="0"/>
                          <a:cs typeface="Times New Roman" panose="02020603050405020304" pitchFamily="18" charset="0"/>
                        </a:rPr>
                        <a:t>10</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981688859"/>
                  </a:ext>
                </a:extLst>
              </a:tr>
              <a:tr h="471528">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Autres</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0</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0%</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11,1%</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a:effectLst/>
                          <a:latin typeface="Verdana" panose="020B0604030504040204" pitchFamily="34" charset="0"/>
                          <a:ea typeface="Times New Roman" panose="02020603050405020304" pitchFamily="18" charset="0"/>
                          <a:cs typeface="Times New Roman" panose="02020603050405020304" pitchFamily="18" charset="0"/>
                        </a:rPr>
                        <a:t>11,1%</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dirty="0">
                          <a:effectLst/>
                          <a:latin typeface="Verdana" panose="020B0604030504040204" pitchFamily="34" charset="0"/>
                          <a:ea typeface="Times New Roman" panose="02020603050405020304" pitchFamily="18" charset="0"/>
                          <a:cs typeface="Times New Roman" panose="02020603050405020304" pitchFamily="18" charset="0"/>
                        </a:rPr>
                        <a:t>9</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543889309"/>
                  </a:ext>
                </a:extLst>
              </a:tr>
              <a:tr h="471528">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TOTAL</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151</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20,8%</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294</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40,4%</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160</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BE" sz="1400" b="1">
                          <a:effectLst/>
                          <a:latin typeface="Verdana" panose="020B0604030504040204" pitchFamily="34" charset="0"/>
                          <a:ea typeface="Times New Roman" panose="02020603050405020304" pitchFamily="18" charset="0"/>
                          <a:cs typeface="Times New Roman" panose="02020603050405020304" pitchFamily="18" charset="0"/>
                        </a:rPr>
                        <a:t>22%</a:t>
                      </a:r>
                      <a:endParaRPr lang="fr-B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07000"/>
                        </a:lnSpc>
                        <a:spcAft>
                          <a:spcPts val="0"/>
                        </a:spcAft>
                      </a:pPr>
                      <a:r>
                        <a:rPr lang="fr-BE" sz="1400" b="1" dirty="0">
                          <a:effectLst/>
                          <a:latin typeface="Verdana" panose="020B0604030504040204" pitchFamily="34" charset="0"/>
                          <a:ea typeface="Times New Roman" panose="02020603050405020304" pitchFamily="18" charset="0"/>
                          <a:cs typeface="Times New Roman" panose="02020603050405020304" pitchFamily="18" charset="0"/>
                        </a:rPr>
                        <a:t>727</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142940934"/>
                  </a:ext>
                </a:extLst>
              </a:tr>
            </a:tbl>
          </a:graphicData>
        </a:graphic>
      </p:graphicFrame>
    </p:spTree>
    <p:extLst>
      <p:ext uri="{BB962C8B-B14F-4D97-AF65-F5344CB8AC3E}">
        <p14:creationId xmlns:p14="http://schemas.microsoft.com/office/powerpoint/2010/main" val="537948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7866F0-BEE1-40DE-9E81-1CFA543D6FA9}"/>
              </a:ext>
            </a:extLst>
          </p:cNvPr>
          <p:cNvSpPr>
            <a:spLocks noGrp="1"/>
          </p:cNvSpPr>
          <p:nvPr>
            <p:ph type="title"/>
          </p:nvPr>
        </p:nvSpPr>
        <p:spPr>
          <a:xfrm>
            <a:off x="677685" y="399142"/>
            <a:ext cx="8596668" cy="1320800"/>
          </a:xfrm>
        </p:spPr>
        <p:txBody>
          <a:bodyPr/>
          <a:lstStyle/>
          <a:p>
            <a:r>
              <a:rPr lang="fr-BE" dirty="0"/>
              <a:t>Analyse des entretiens: Présentation de l’échantillon</a:t>
            </a:r>
          </a:p>
        </p:txBody>
      </p:sp>
      <p:graphicFrame>
        <p:nvGraphicFramePr>
          <p:cNvPr id="4" name="Espace réservé du contenu 3">
            <a:extLst>
              <a:ext uri="{FF2B5EF4-FFF2-40B4-BE49-F238E27FC236}">
                <a16:creationId xmlns:a16="http://schemas.microsoft.com/office/drawing/2014/main" id="{B114B926-ADF4-46A8-A5E2-E788C9789EC2}"/>
              </a:ext>
            </a:extLst>
          </p:cNvPr>
          <p:cNvGraphicFramePr>
            <a:graphicFrameLocks noGrp="1"/>
          </p:cNvGraphicFramePr>
          <p:nvPr>
            <p:ph idx="1"/>
            <p:extLst>
              <p:ext uri="{D42A27DB-BD31-4B8C-83A1-F6EECF244321}">
                <p14:modId xmlns:p14="http://schemas.microsoft.com/office/powerpoint/2010/main" val="1979784614"/>
              </p:ext>
            </p:extLst>
          </p:nvPr>
        </p:nvGraphicFramePr>
        <p:xfrm>
          <a:off x="677685" y="1719942"/>
          <a:ext cx="9043184" cy="2961768"/>
        </p:xfrm>
        <a:graphic>
          <a:graphicData uri="http://schemas.openxmlformats.org/drawingml/2006/table">
            <a:tbl>
              <a:tblPr firstRow="1" bandRow="1">
                <a:tableStyleId>{5C22544A-7EE6-4342-B048-85BDC9FD1C3A}</a:tableStyleId>
              </a:tblPr>
              <a:tblGrid>
                <a:gridCol w="1130398">
                  <a:extLst>
                    <a:ext uri="{9D8B030D-6E8A-4147-A177-3AD203B41FA5}">
                      <a16:colId xmlns:a16="http://schemas.microsoft.com/office/drawing/2014/main" val="3742616741"/>
                    </a:ext>
                  </a:extLst>
                </a:gridCol>
                <a:gridCol w="1130398">
                  <a:extLst>
                    <a:ext uri="{9D8B030D-6E8A-4147-A177-3AD203B41FA5}">
                      <a16:colId xmlns:a16="http://schemas.microsoft.com/office/drawing/2014/main" val="3624220262"/>
                    </a:ext>
                  </a:extLst>
                </a:gridCol>
                <a:gridCol w="1130398">
                  <a:extLst>
                    <a:ext uri="{9D8B030D-6E8A-4147-A177-3AD203B41FA5}">
                      <a16:colId xmlns:a16="http://schemas.microsoft.com/office/drawing/2014/main" val="3542091869"/>
                    </a:ext>
                  </a:extLst>
                </a:gridCol>
                <a:gridCol w="1130398">
                  <a:extLst>
                    <a:ext uri="{9D8B030D-6E8A-4147-A177-3AD203B41FA5}">
                      <a16:colId xmlns:a16="http://schemas.microsoft.com/office/drawing/2014/main" val="4166905053"/>
                    </a:ext>
                  </a:extLst>
                </a:gridCol>
                <a:gridCol w="1130398">
                  <a:extLst>
                    <a:ext uri="{9D8B030D-6E8A-4147-A177-3AD203B41FA5}">
                      <a16:colId xmlns:a16="http://schemas.microsoft.com/office/drawing/2014/main" val="4129355798"/>
                    </a:ext>
                  </a:extLst>
                </a:gridCol>
                <a:gridCol w="1130398">
                  <a:extLst>
                    <a:ext uri="{9D8B030D-6E8A-4147-A177-3AD203B41FA5}">
                      <a16:colId xmlns:a16="http://schemas.microsoft.com/office/drawing/2014/main" val="2826489478"/>
                    </a:ext>
                  </a:extLst>
                </a:gridCol>
                <a:gridCol w="1130398">
                  <a:extLst>
                    <a:ext uri="{9D8B030D-6E8A-4147-A177-3AD203B41FA5}">
                      <a16:colId xmlns:a16="http://schemas.microsoft.com/office/drawing/2014/main" val="3335251720"/>
                    </a:ext>
                  </a:extLst>
                </a:gridCol>
                <a:gridCol w="1130398">
                  <a:extLst>
                    <a:ext uri="{9D8B030D-6E8A-4147-A177-3AD203B41FA5}">
                      <a16:colId xmlns:a16="http://schemas.microsoft.com/office/drawing/2014/main" val="2429229280"/>
                    </a:ext>
                  </a:extLst>
                </a:gridCol>
              </a:tblGrid>
              <a:tr h="370840">
                <a:tc rowSpan="2">
                  <a:txBody>
                    <a:bodyPr/>
                    <a:lstStyle/>
                    <a:p>
                      <a:pPr>
                        <a:lnSpc>
                          <a:spcPct val="115000"/>
                        </a:lnSpc>
                      </a:pPr>
                      <a:endParaRPr lang="fr-BE" sz="1800" dirty="0">
                        <a:effectLst/>
                        <a:latin typeface="Calibri" panose="020F0502020204030204" pitchFamily="34" charset="0"/>
                        <a:cs typeface="Times New Roman" panose="02020603050405020304" pitchFamily="18" charset="0"/>
                      </a:endParaRPr>
                    </a:p>
                  </a:txBody>
                  <a:tcPr marL="68580" marR="68580" marT="10160" marB="0"/>
                </a:tc>
                <a:tc gridSpan="3">
                  <a:txBody>
                    <a:bodyPr/>
                    <a:lstStyle/>
                    <a:p>
                      <a:pPr algn="just">
                        <a:lnSpc>
                          <a:spcPct val="115000"/>
                        </a:lnSpc>
                        <a:spcAft>
                          <a:spcPts val="100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45 ans et +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hMerge="1">
                  <a:txBody>
                    <a:bodyPr/>
                    <a:lstStyle/>
                    <a:p>
                      <a:endParaRPr lang="fr-BE"/>
                    </a:p>
                  </a:txBody>
                  <a:tcPr/>
                </a:tc>
                <a:tc hMerge="1">
                  <a:txBody>
                    <a:bodyPr/>
                    <a:lstStyle/>
                    <a:p>
                      <a:endParaRPr lang="fr-BE"/>
                    </a:p>
                  </a:txBody>
                  <a:tcPr/>
                </a:tc>
                <a:tc gridSpan="3">
                  <a:txBody>
                    <a:bodyPr/>
                    <a:lstStyle/>
                    <a:p>
                      <a:pPr algn="just">
                        <a:lnSpc>
                          <a:spcPct val="115000"/>
                        </a:lnSpc>
                        <a:spcAft>
                          <a:spcPts val="1000"/>
                        </a:spcAft>
                      </a:pPr>
                      <a:r>
                        <a:rPr lang="fr-BE" sz="1800" b="1">
                          <a:effectLst/>
                          <a:latin typeface="Verdana" panose="020B0604030504040204" pitchFamily="34" charset="0"/>
                          <a:ea typeface="Times New Roman" panose="02020603050405020304" pitchFamily="18" charset="0"/>
                          <a:cs typeface="Times New Roman" panose="02020603050405020304" pitchFamily="18" charset="0"/>
                        </a:rPr>
                        <a:t>– de 45 ans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hMerge="1">
                  <a:txBody>
                    <a:bodyPr/>
                    <a:lstStyle/>
                    <a:p>
                      <a:endParaRPr lang="fr-BE"/>
                    </a:p>
                  </a:txBody>
                  <a:tcPr/>
                </a:tc>
                <a:tc hMerge="1">
                  <a:txBody>
                    <a:bodyPr/>
                    <a:lstStyle/>
                    <a:p>
                      <a:endParaRPr lang="fr-BE"/>
                    </a:p>
                  </a:txBody>
                  <a:tcPr/>
                </a:tc>
                <a:tc>
                  <a:txBody>
                    <a:bodyPr/>
                    <a:lstStyle/>
                    <a:p>
                      <a:pPr>
                        <a:lnSpc>
                          <a:spcPct val="115000"/>
                        </a:lnSpc>
                      </a:pPr>
                      <a:endParaRPr lang="fr-BE" sz="1800" b="1">
                        <a:effectLst/>
                        <a:latin typeface="Calibri" panose="020F0502020204030204" pitchFamily="34" charset="0"/>
                        <a:cs typeface="Times New Roman" panose="02020603050405020304" pitchFamily="18" charset="0"/>
                      </a:endParaRPr>
                    </a:p>
                  </a:txBody>
                  <a:tcPr marL="68580" marR="68580" marT="10160" marB="0"/>
                </a:tc>
                <a:extLst>
                  <a:ext uri="{0D108BD9-81ED-4DB2-BD59-A6C34878D82A}">
                    <a16:rowId xmlns:a16="http://schemas.microsoft.com/office/drawing/2014/main" val="3474739094"/>
                  </a:ext>
                </a:extLst>
              </a:tr>
              <a:tr h="370840">
                <a:tc vMerge="1">
                  <a:txBody>
                    <a:bodyPr/>
                    <a:lstStyle/>
                    <a:p>
                      <a:endParaRPr lang="fr-BE"/>
                    </a:p>
                  </a:txBody>
                  <a:tcPr/>
                </a:tc>
                <a:tc>
                  <a:txBody>
                    <a:bodyPr/>
                    <a:lstStyle/>
                    <a:p>
                      <a:pPr algn="just">
                        <a:lnSpc>
                          <a:spcPct val="115000"/>
                        </a:lnSpc>
                        <a:spcAft>
                          <a:spcPts val="100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Pb santé</a:t>
                      </a:r>
                      <a:r>
                        <a:rPr lang="fr-BE"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Pas pb Santé</a:t>
                      </a:r>
                      <a:r>
                        <a:rPr lang="fr-BE"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b="1">
                          <a:effectLst/>
                          <a:latin typeface="Verdana" panose="020B0604030504040204" pitchFamily="34" charset="0"/>
                          <a:ea typeface="Times New Roman" panose="02020603050405020304" pitchFamily="18" charset="0"/>
                          <a:cs typeface="Times New Roman" panose="02020603050405020304" pitchFamily="18" charset="0"/>
                        </a:rPr>
                        <a:t>Sous-total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b="1">
                          <a:effectLst/>
                          <a:latin typeface="Verdana" panose="020B0604030504040204" pitchFamily="34" charset="0"/>
                          <a:ea typeface="Times New Roman" panose="02020603050405020304" pitchFamily="18" charset="0"/>
                          <a:cs typeface="Times New Roman" panose="02020603050405020304" pitchFamily="18" charset="0"/>
                        </a:rPr>
                        <a:t>Pb santé</a:t>
                      </a:r>
                      <a:r>
                        <a:rPr lang="fr-BE" sz="1800">
                          <a:effectLst/>
                          <a:latin typeface="Verdana" panose="020B0604030504040204" pitchFamily="34" charset="0"/>
                          <a:ea typeface="Times New Roman" panose="02020603050405020304" pitchFamily="18" charset="0"/>
                          <a:cs typeface="Times New Roman" panose="02020603050405020304" pitchFamily="18" charset="0"/>
                        </a:rPr>
                        <a:t>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b="1">
                          <a:effectLst/>
                          <a:latin typeface="Verdana" panose="020B0604030504040204" pitchFamily="34" charset="0"/>
                          <a:ea typeface="Times New Roman" panose="02020603050405020304" pitchFamily="18" charset="0"/>
                          <a:cs typeface="Times New Roman" panose="02020603050405020304" pitchFamily="18" charset="0"/>
                        </a:rPr>
                        <a:t>Pas pb santé</a:t>
                      </a:r>
                      <a:r>
                        <a:rPr lang="fr-BE" sz="1800">
                          <a:effectLst/>
                          <a:latin typeface="Verdana" panose="020B0604030504040204" pitchFamily="34" charset="0"/>
                          <a:ea typeface="Times New Roman" panose="02020603050405020304" pitchFamily="18" charset="0"/>
                          <a:cs typeface="Times New Roman" panose="02020603050405020304" pitchFamily="18" charset="0"/>
                        </a:rPr>
                        <a:t>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b="1">
                          <a:effectLst/>
                          <a:latin typeface="Verdana" panose="020B0604030504040204" pitchFamily="34" charset="0"/>
                          <a:ea typeface="Times New Roman" panose="02020603050405020304" pitchFamily="18" charset="0"/>
                          <a:cs typeface="Times New Roman" panose="02020603050405020304" pitchFamily="18" charset="0"/>
                        </a:rPr>
                        <a:t>Sous-total </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b="1">
                          <a:effectLst/>
                          <a:latin typeface="Verdana" panose="020B0604030504040204" pitchFamily="34" charset="0"/>
                          <a:ea typeface="Times New Roman" panose="02020603050405020304" pitchFamily="18" charset="0"/>
                          <a:cs typeface="Times New Roman" panose="02020603050405020304" pitchFamily="18" charset="0"/>
                        </a:rPr>
                        <a:t>TOTAL </a:t>
                      </a:r>
                      <a:endParaRPr lang="fr-BE"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extLst>
                  <a:ext uri="{0D108BD9-81ED-4DB2-BD59-A6C34878D82A}">
                    <a16:rowId xmlns:a16="http://schemas.microsoft.com/office/drawing/2014/main" val="683117084"/>
                  </a:ext>
                </a:extLst>
              </a:tr>
              <a:tr h="370840">
                <a:tc>
                  <a:txBody>
                    <a:bodyPr/>
                    <a:lstStyle/>
                    <a:p>
                      <a:pPr algn="just">
                        <a:lnSpc>
                          <a:spcPct val="115000"/>
                        </a:lnSpc>
                        <a:spcAft>
                          <a:spcPts val="100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CESS max</a:t>
                      </a:r>
                      <a:r>
                        <a:rPr lang="fr-BE"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17</a:t>
                      </a:r>
                    </a:p>
                  </a:txBody>
                  <a:tcPr marL="68580" marR="68580" marT="10160" marB="0"/>
                </a:tc>
                <a:extLst>
                  <a:ext uri="{0D108BD9-81ED-4DB2-BD59-A6C34878D82A}">
                    <a16:rowId xmlns:a16="http://schemas.microsoft.com/office/drawing/2014/main" val="505759081"/>
                  </a:ext>
                </a:extLst>
              </a:tr>
              <a:tr h="370840">
                <a:tc>
                  <a:txBody>
                    <a:bodyPr/>
                    <a:lstStyle/>
                    <a:p>
                      <a:pPr algn="just">
                        <a:lnSpc>
                          <a:spcPct val="115000"/>
                        </a:lnSpc>
                        <a:spcAft>
                          <a:spcPts val="100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&gt; CESS</a:t>
                      </a:r>
                      <a:r>
                        <a:rPr lang="fr-BE"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18</a:t>
                      </a:r>
                    </a:p>
                  </a:txBody>
                  <a:tcPr marL="68580" marR="68580" marT="10160" marB="0"/>
                </a:tc>
                <a:extLst>
                  <a:ext uri="{0D108BD9-81ED-4DB2-BD59-A6C34878D82A}">
                    <a16:rowId xmlns:a16="http://schemas.microsoft.com/office/drawing/2014/main" val="1528737874"/>
                  </a:ext>
                </a:extLst>
              </a:tr>
              <a:tr h="370840">
                <a:tc>
                  <a:txBody>
                    <a:bodyPr/>
                    <a:lstStyle/>
                    <a:p>
                      <a:pPr algn="just">
                        <a:lnSpc>
                          <a:spcPct val="115000"/>
                        </a:lnSpc>
                        <a:spcAft>
                          <a:spcPts val="1000"/>
                        </a:spcAft>
                      </a:pPr>
                      <a:r>
                        <a:rPr lang="fr-BE" sz="1800" b="1" dirty="0">
                          <a:effectLst/>
                          <a:latin typeface="Verdana" panose="020B0604030504040204" pitchFamily="34" charset="0"/>
                          <a:ea typeface="Verdana" panose="020B0604030504040204" pitchFamily="34" charset="0"/>
                          <a:cs typeface="Times New Roman" panose="02020603050405020304" pitchFamily="18" charset="0"/>
                        </a:rPr>
                        <a:t>Sans emploi</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10160" marB="0"/>
                </a:tc>
                <a:tc>
                  <a:txBody>
                    <a:bodyPr/>
                    <a:lstStyle/>
                    <a:p>
                      <a:pPr algn="just">
                        <a:lnSpc>
                          <a:spcPct val="115000"/>
                        </a:lnSpc>
                        <a:spcAft>
                          <a:spcPts val="10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10160" marB="0"/>
                </a:tc>
                <a:extLst>
                  <a:ext uri="{0D108BD9-81ED-4DB2-BD59-A6C34878D82A}">
                    <a16:rowId xmlns:a16="http://schemas.microsoft.com/office/drawing/2014/main" val="1511298261"/>
                  </a:ext>
                </a:extLst>
              </a:tr>
              <a:tr h="370840">
                <a:tc>
                  <a:txBody>
                    <a:bodyPr/>
                    <a:lstStyle/>
                    <a:p>
                      <a:pPr algn="just">
                        <a:lnSpc>
                          <a:spcPct val="115000"/>
                        </a:lnSpc>
                        <a:spcAft>
                          <a:spcPts val="100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TOTAL </a:t>
                      </a:r>
                      <a:endParaRPr lang="fr-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23</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10160" marB="0"/>
                </a:tc>
                <a:tc>
                  <a:txBody>
                    <a:bodyPr/>
                    <a:lstStyle/>
                    <a:p>
                      <a:pPr algn="just">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36</a:t>
                      </a:r>
                    </a:p>
                  </a:txBody>
                  <a:tcPr marL="68580" marR="68580" marT="10160" marB="0"/>
                </a:tc>
                <a:extLst>
                  <a:ext uri="{0D108BD9-81ED-4DB2-BD59-A6C34878D82A}">
                    <a16:rowId xmlns:a16="http://schemas.microsoft.com/office/drawing/2014/main" val="2687746212"/>
                  </a:ext>
                </a:extLst>
              </a:tr>
            </a:tbl>
          </a:graphicData>
        </a:graphic>
      </p:graphicFrame>
      <p:sp>
        <p:nvSpPr>
          <p:cNvPr id="5" name="ZoneTexte 4">
            <a:extLst>
              <a:ext uri="{FF2B5EF4-FFF2-40B4-BE49-F238E27FC236}">
                <a16:creationId xmlns:a16="http://schemas.microsoft.com/office/drawing/2014/main" id="{C42A5406-6E59-45D6-8569-418E88A40D1E}"/>
              </a:ext>
            </a:extLst>
          </p:cNvPr>
          <p:cNvSpPr txBox="1"/>
          <p:nvPr/>
        </p:nvSpPr>
        <p:spPr>
          <a:xfrm>
            <a:off x="305151" y="5079180"/>
            <a:ext cx="10684582" cy="923330"/>
          </a:xfrm>
          <a:prstGeom prst="rect">
            <a:avLst/>
          </a:prstGeom>
          <a:noFill/>
        </p:spPr>
        <p:txBody>
          <a:bodyPr wrap="square" rtlCol="0">
            <a:spAutoFit/>
          </a:bodyPr>
          <a:lstStyle/>
          <a:p>
            <a:pPr marL="285750" indent="-285750">
              <a:buFont typeface="Arial" panose="020B0604020202020204" pitchFamily="34" charset="0"/>
              <a:buChar char="•"/>
            </a:pPr>
            <a:r>
              <a:rPr lang="fr-BE" dirty="0"/>
              <a:t>Fonds: ISAJH = 11; 4S = 5; MR/MRS = 5; HP = 4; MAE = 4; ASSS = 2; AF = 2; 319 </a:t>
            </a:r>
            <a:r>
              <a:rPr lang="fr-BE" dirty="0" err="1"/>
              <a:t>Bico</a:t>
            </a:r>
            <a:r>
              <a:rPr lang="fr-BE" dirty="0"/>
              <a:t> = 2; Ex-</a:t>
            </a:r>
            <a:r>
              <a:rPr lang="fr-BE" dirty="0" err="1"/>
              <a:t>Fesc</a:t>
            </a:r>
            <a:r>
              <a:rPr lang="fr-BE" dirty="0"/>
              <a:t> = 1</a:t>
            </a:r>
          </a:p>
          <a:p>
            <a:endParaRPr lang="fr-BE" dirty="0"/>
          </a:p>
          <a:p>
            <a:pPr marL="285750" indent="-285750">
              <a:buFont typeface="Arial" panose="020B0604020202020204" pitchFamily="34" charset="0"/>
              <a:buChar char="•"/>
            </a:pPr>
            <a:r>
              <a:rPr lang="fr-BE" dirty="0"/>
              <a:t>36 personnes rencontrées avant et après le BC = 72 entretiens.</a:t>
            </a:r>
          </a:p>
        </p:txBody>
      </p:sp>
    </p:spTree>
    <p:extLst>
      <p:ext uri="{BB962C8B-B14F-4D97-AF65-F5344CB8AC3E}">
        <p14:creationId xmlns:p14="http://schemas.microsoft.com/office/powerpoint/2010/main" val="28360671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29D668-04A2-4DA3-922A-C88D95B9DF7E}"/>
              </a:ext>
            </a:extLst>
          </p:cNvPr>
          <p:cNvSpPr>
            <a:spLocks noGrp="1"/>
          </p:cNvSpPr>
          <p:nvPr>
            <p:ph type="title"/>
          </p:nvPr>
        </p:nvSpPr>
        <p:spPr/>
        <p:txBody>
          <a:bodyPr/>
          <a:lstStyle/>
          <a:p>
            <a:r>
              <a:rPr lang="fr-BE" dirty="0"/>
              <a:t>Echantillon des employeurs rencontrés</a:t>
            </a:r>
          </a:p>
        </p:txBody>
      </p:sp>
      <p:graphicFrame>
        <p:nvGraphicFramePr>
          <p:cNvPr id="4" name="Espace réservé du contenu 3">
            <a:extLst>
              <a:ext uri="{FF2B5EF4-FFF2-40B4-BE49-F238E27FC236}">
                <a16:creationId xmlns:a16="http://schemas.microsoft.com/office/drawing/2014/main" id="{5C97D04F-69C6-4116-A02F-EB46FF496EEA}"/>
              </a:ext>
            </a:extLst>
          </p:cNvPr>
          <p:cNvGraphicFramePr>
            <a:graphicFrameLocks noGrp="1"/>
          </p:cNvGraphicFramePr>
          <p:nvPr>
            <p:ph idx="1"/>
          </p:nvPr>
        </p:nvGraphicFramePr>
        <p:xfrm>
          <a:off x="677334" y="1718322"/>
          <a:ext cx="9140434" cy="3977640"/>
        </p:xfrm>
        <a:graphic>
          <a:graphicData uri="http://schemas.openxmlformats.org/drawingml/2006/table">
            <a:tbl>
              <a:tblPr firstRow="1" bandRow="1">
                <a:tableStyleId>{5C22544A-7EE6-4342-B048-85BDC9FD1C3A}</a:tableStyleId>
              </a:tblPr>
              <a:tblGrid>
                <a:gridCol w="575638">
                  <a:extLst>
                    <a:ext uri="{9D8B030D-6E8A-4147-A177-3AD203B41FA5}">
                      <a16:colId xmlns:a16="http://schemas.microsoft.com/office/drawing/2014/main" val="3907121515"/>
                    </a:ext>
                  </a:extLst>
                </a:gridCol>
                <a:gridCol w="3003486">
                  <a:extLst>
                    <a:ext uri="{9D8B030D-6E8A-4147-A177-3AD203B41FA5}">
                      <a16:colId xmlns:a16="http://schemas.microsoft.com/office/drawing/2014/main" val="1753211479"/>
                    </a:ext>
                  </a:extLst>
                </a:gridCol>
                <a:gridCol w="2780655">
                  <a:extLst>
                    <a:ext uri="{9D8B030D-6E8A-4147-A177-3AD203B41FA5}">
                      <a16:colId xmlns:a16="http://schemas.microsoft.com/office/drawing/2014/main" val="962668048"/>
                    </a:ext>
                  </a:extLst>
                </a:gridCol>
                <a:gridCol w="2780655">
                  <a:extLst>
                    <a:ext uri="{9D8B030D-6E8A-4147-A177-3AD203B41FA5}">
                      <a16:colId xmlns:a16="http://schemas.microsoft.com/office/drawing/2014/main" val="1158171387"/>
                    </a:ext>
                  </a:extLst>
                </a:gridCol>
              </a:tblGrid>
              <a:tr h="370840">
                <a:tc>
                  <a:txBody>
                    <a:bodyPr/>
                    <a:lstStyle/>
                    <a:p>
                      <a:endParaRPr lang="fr-BE" dirty="0"/>
                    </a:p>
                  </a:txBody>
                  <a:tcPr/>
                </a:tc>
                <a:tc>
                  <a:txBody>
                    <a:bodyPr/>
                    <a:lstStyle/>
                    <a:p>
                      <a:r>
                        <a:rPr lang="fr-BE" dirty="0"/>
                        <a:t>Fonction</a:t>
                      </a:r>
                    </a:p>
                  </a:txBody>
                  <a:tcPr/>
                </a:tc>
                <a:tc>
                  <a:txBody>
                    <a:bodyPr/>
                    <a:lstStyle/>
                    <a:p>
                      <a:r>
                        <a:rPr lang="fr-BE" dirty="0"/>
                        <a:t>Type d’institution</a:t>
                      </a:r>
                    </a:p>
                  </a:txBody>
                  <a:tcPr/>
                </a:tc>
                <a:tc>
                  <a:txBody>
                    <a:bodyPr/>
                    <a:lstStyle/>
                    <a:p>
                      <a:r>
                        <a:rPr lang="fr-BE" dirty="0"/>
                        <a:t>Fonds</a:t>
                      </a:r>
                    </a:p>
                  </a:txBody>
                  <a:tcPr/>
                </a:tc>
                <a:extLst>
                  <a:ext uri="{0D108BD9-81ED-4DB2-BD59-A6C34878D82A}">
                    <a16:rowId xmlns:a16="http://schemas.microsoft.com/office/drawing/2014/main" val="1193460012"/>
                  </a:ext>
                </a:extLst>
              </a:tr>
              <a:tr h="370840">
                <a:tc>
                  <a:txBody>
                    <a:bodyPr/>
                    <a:lstStyle/>
                    <a:p>
                      <a:r>
                        <a:rPr lang="fr-BE" dirty="0"/>
                        <a:t>1</a:t>
                      </a:r>
                    </a:p>
                  </a:txBody>
                  <a:tcPr/>
                </a:tc>
                <a:tc>
                  <a:txBody>
                    <a:bodyPr/>
                    <a:lstStyle/>
                    <a:p>
                      <a:r>
                        <a:rPr lang="fr-BE" dirty="0"/>
                        <a:t>Coordinatrice</a:t>
                      </a:r>
                    </a:p>
                  </a:txBody>
                  <a:tcPr/>
                </a:tc>
                <a:tc>
                  <a:txBody>
                    <a:bodyPr/>
                    <a:lstStyle/>
                    <a:p>
                      <a:r>
                        <a:rPr lang="fr-BE" dirty="0"/>
                        <a:t>Maison des jeunes</a:t>
                      </a:r>
                    </a:p>
                  </a:txBody>
                  <a:tcPr/>
                </a:tc>
                <a:tc>
                  <a:txBody>
                    <a:bodyPr/>
                    <a:lstStyle/>
                    <a:p>
                      <a:r>
                        <a:rPr lang="fr-BE" dirty="0"/>
                        <a:t>4S</a:t>
                      </a:r>
                    </a:p>
                  </a:txBody>
                  <a:tcPr/>
                </a:tc>
                <a:extLst>
                  <a:ext uri="{0D108BD9-81ED-4DB2-BD59-A6C34878D82A}">
                    <a16:rowId xmlns:a16="http://schemas.microsoft.com/office/drawing/2014/main" val="773344255"/>
                  </a:ext>
                </a:extLst>
              </a:tr>
              <a:tr h="370840">
                <a:tc>
                  <a:txBody>
                    <a:bodyPr/>
                    <a:lstStyle/>
                    <a:p>
                      <a:r>
                        <a:rPr lang="fr-BE" dirty="0"/>
                        <a:t>2</a:t>
                      </a:r>
                    </a:p>
                  </a:txBody>
                  <a:tcPr/>
                </a:tc>
                <a:tc>
                  <a:txBody>
                    <a:bodyPr/>
                    <a:lstStyle/>
                    <a:p>
                      <a:r>
                        <a:rPr lang="fr-BE" dirty="0"/>
                        <a:t>Administratrice/directrice</a:t>
                      </a:r>
                    </a:p>
                  </a:txBody>
                  <a:tcPr/>
                </a:tc>
                <a:tc>
                  <a:txBody>
                    <a:bodyPr/>
                    <a:lstStyle/>
                    <a:p>
                      <a:r>
                        <a:rPr lang="fr-BE" dirty="0"/>
                        <a:t>Promotion de la santé</a:t>
                      </a:r>
                    </a:p>
                  </a:txBody>
                  <a:tcPr/>
                </a:tc>
                <a:tc>
                  <a:txBody>
                    <a:bodyPr/>
                    <a:lstStyle/>
                    <a:p>
                      <a:r>
                        <a:rPr lang="fr-BE" dirty="0"/>
                        <a:t>ASSS</a:t>
                      </a:r>
                    </a:p>
                  </a:txBody>
                  <a:tcPr/>
                </a:tc>
                <a:extLst>
                  <a:ext uri="{0D108BD9-81ED-4DB2-BD59-A6C34878D82A}">
                    <a16:rowId xmlns:a16="http://schemas.microsoft.com/office/drawing/2014/main" val="2297408851"/>
                  </a:ext>
                </a:extLst>
              </a:tr>
              <a:tr h="370840">
                <a:tc>
                  <a:txBody>
                    <a:bodyPr/>
                    <a:lstStyle/>
                    <a:p>
                      <a:r>
                        <a:rPr lang="fr-BE" dirty="0"/>
                        <a:t>3</a:t>
                      </a:r>
                    </a:p>
                  </a:txBody>
                  <a:tcPr/>
                </a:tc>
                <a:tc>
                  <a:txBody>
                    <a:bodyPr/>
                    <a:lstStyle/>
                    <a:p>
                      <a:r>
                        <a:rPr lang="fr-BE" dirty="0"/>
                        <a:t>Responsable RH</a:t>
                      </a:r>
                    </a:p>
                  </a:txBody>
                  <a:tcPr/>
                </a:tc>
                <a:tc>
                  <a:txBody>
                    <a:bodyPr/>
                    <a:lstStyle/>
                    <a:p>
                      <a:r>
                        <a:rPr lang="fr-BE" dirty="0"/>
                        <a:t>Résidentiel public jeunes</a:t>
                      </a:r>
                    </a:p>
                  </a:txBody>
                  <a:tcPr/>
                </a:tc>
                <a:tc>
                  <a:txBody>
                    <a:bodyPr/>
                    <a:lstStyle/>
                    <a:p>
                      <a:r>
                        <a:rPr lang="fr-BE" dirty="0"/>
                        <a:t>ISAJH</a:t>
                      </a:r>
                    </a:p>
                  </a:txBody>
                  <a:tcPr/>
                </a:tc>
                <a:extLst>
                  <a:ext uri="{0D108BD9-81ED-4DB2-BD59-A6C34878D82A}">
                    <a16:rowId xmlns:a16="http://schemas.microsoft.com/office/drawing/2014/main" val="3992983288"/>
                  </a:ext>
                </a:extLst>
              </a:tr>
              <a:tr h="370840">
                <a:tc>
                  <a:txBody>
                    <a:bodyPr/>
                    <a:lstStyle/>
                    <a:p>
                      <a:r>
                        <a:rPr lang="fr-BE" dirty="0"/>
                        <a:t>4</a:t>
                      </a:r>
                    </a:p>
                  </a:txBody>
                  <a:tcPr/>
                </a:tc>
                <a:tc>
                  <a:txBody>
                    <a:bodyPr/>
                    <a:lstStyle/>
                    <a:p>
                      <a:r>
                        <a:rPr lang="fr-BE" dirty="0"/>
                        <a:t>Coordinatrice</a:t>
                      </a:r>
                    </a:p>
                  </a:txBody>
                  <a:tcPr/>
                </a:tc>
                <a:tc>
                  <a:txBody>
                    <a:bodyPr/>
                    <a:lstStyle/>
                    <a:p>
                      <a:r>
                        <a:rPr lang="fr-BE" dirty="0"/>
                        <a:t>Intégration personnes étrangères</a:t>
                      </a:r>
                    </a:p>
                  </a:txBody>
                  <a:tcPr/>
                </a:tc>
                <a:tc>
                  <a:txBody>
                    <a:bodyPr/>
                    <a:lstStyle/>
                    <a:p>
                      <a:r>
                        <a:rPr lang="fr-BE" dirty="0"/>
                        <a:t>4S</a:t>
                      </a:r>
                    </a:p>
                  </a:txBody>
                  <a:tcPr/>
                </a:tc>
                <a:extLst>
                  <a:ext uri="{0D108BD9-81ED-4DB2-BD59-A6C34878D82A}">
                    <a16:rowId xmlns:a16="http://schemas.microsoft.com/office/drawing/2014/main" val="3625274189"/>
                  </a:ext>
                </a:extLst>
              </a:tr>
              <a:tr h="370840">
                <a:tc>
                  <a:txBody>
                    <a:bodyPr/>
                    <a:lstStyle/>
                    <a:p>
                      <a:r>
                        <a:rPr lang="fr-BE" dirty="0"/>
                        <a:t>5</a:t>
                      </a:r>
                    </a:p>
                  </a:txBody>
                  <a:tcPr/>
                </a:tc>
                <a:tc>
                  <a:txBody>
                    <a:bodyPr/>
                    <a:lstStyle/>
                    <a:p>
                      <a:r>
                        <a:rPr lang="fr-BE" dirty="0"/>
                        <a:t>Coordinatrice</a:t>
                      </a:r>
                    </a:p>
                  </a:txBody>
                  <a:tcPr/>
                </a:tc>
                <a:tc>
                  <a:txBody>
                    <a:bodyPr/>
                    <a:lstStyle/>
                    <a:p>
                      <a:r>
                        <a:rPr lang="fr-BE" dirty="0"/>
                        <a:t>Contrat de rivière</a:t>
                      </a:r>
                    </a:p>
                  </a:txBody>
                  <a:tcPr/>
                </a:tc>
                <a:tc>
                  <a:txBody>
                    <a:bodyPr/>
                    <a:lstStyle/>
                    <a:p>
                      <a:r>
                        <a:rPr lang="fr-BE" dirty="0"/>
                        <a:t>4S</a:t>
                      </a:r>
                    </a:p>
                  </a:txBody>
                  <a:tcPr/>
                </a:tc>
                <a:extLst>
                  <a:ext uri="{0D108BD9-81ED-4DB2-BD59-A6C34878D82A}">
                    <a16:rowId xmlns:a16="http://schemas.microsoft.com/office/drawing/2014/main" val="3586286362"/>
                  </a:ext>
                </a:extLst>
              </a:tr>
              <a:tr h="370840">
                <a:tc>
                  <a:txBody>
                    <a:bodyPr/>
                    <a:lstStyle/>
                    <a:p>
                      <a:r>
                        <a:rPr lang="fr-BE" dirty="0"/>
                        <a:t>6</a:t>
                      </a:r>
                    </a:p>
                  </a:txBody>
                  <a:tcPr/>
                </a:tc>
                <a:tc>
                  <a:txBody>
                    <a:bodyPr/>
                    <a:lstStyle/>
                    <a:p>
                      <a:r>
                        <a:rPr lang="fr-BE" dirty="0"/>
                        <a:t>Responsable RH</a:t>
                      </a:r>
                    </a:p>
                  </a:txBody>
                  <a:tcPr/>
                </a:tc>
                <a:tc>
                  <a:txBody>
                    <a:bodyPr/>
                    <a:lstStyle/>
                    <a:p>
                      <a:r>
                        <a:rPr lang="fr-BE" dirty="0"/>
                        <a:t>Résidentiel public jeunes</a:t>
                      </a:r>
                    </a:p>
                  </a:txBody>
                  <a:tcPr/>
                </a:tc>
                <a:tc>
                  <a:txBody>
                    <a:bodyPr/>
                    <a:lstStyle/>
                    <a:p>
                      <a:r>
                        <a:rPr lang="fr-BE" dirty="0"/>
                        <a:t>ISAJH</a:t>
                      </a:r>
                    </a:p>
                  </a:txBody>
                  <a:tcPr/>
                </a:tc>
                <a:extLst>
                  <a:ext uri="{0D108BD9-81ED-4DB2-BD59-A6C34878D82A}">
                    <a16:rowId xmlns:a16="http://schemas.microsoft.com/office/drawing/2014/main" val="3102832738"/>
                  </a:ext>
                </a:extLst>
              </a:tr>
              <a:tr h="370840">
                <a:tc>
                  <a:txBody>
                    <a:bodyPr/>
                    <a:lstStyle/>
                    <a:p>
                      <a:r>
                        <a:rPr lang="fr-BE" dirty="0"/>
                        <a:t>7</a:t>
                      </a:r>
                    </a:p>
                  </a:txBody>
                  <a:tcPr/>
                </a:tc>
                <a:tc>
                  <a:txBody>
                    <a:bodyPr/>
                    <a:lstStyle/>
                    <a:p>
                      <a:r>
                        <a:rPr lang="fr-BE" dirty="0"/>
                        <a:t>Directrice</a:t>
                      </a:r>
                    </a:p>
                  </a:txBody>
                  <a:tcPr/>
                </a:tc>
                <a:tc>
                  <a:txBody>
                    <a:bodyPr/>
                    <a:lstStyle/>
                    <a:p>
                      <a:r>
                        <a:rPr lang="fr-BE" dirty="0"/>
                        <a:t>Prévention toxicomanie</a:t>
                      </a:r>
                    </a:p>
                  </a:txBody>
                  <a:tcPr/>
                </a:tc>
                <a:tc>
                  <a:txBody>
                    <a:bodyPr/>
                    <a:lstStyle/>
                    <a:p>
                      <a:r>
                        <a:rPr lang="fr-BE" dirty="0"/>
                        <a:t>ASSS</a:t>
                      </a:r>
                    </a:p>
                  </a:txBody>
                  <a:tcPr/>
                </a:tc>
                <a:extLst>
                  <a:ext uri="{0D108BD9-81ED-4DB2-BD59-A6C34878D82A}">
                    <a16:rowId xmlns:a16="http://schemas.microsoft.com/office/drawing/2014/main" val="2684500437"/>
                  </a:ext>
                </a:extLst>
              </a:tr>
              <a:tr h="370840">
                <a:tc>
                  <a:txBody>
                    <a:bodyPr/>
                    <a:lstStyle/>
                    <a:p>
                      <a:r>
                        <a:rPr lang="fr-BE" dirty="0"/>
                        <a:t>8</a:t>
                      </a:r>
                    </a:p>
                  </a:txBody>
                  <a:tcPr/>
                </a:tc>
                <a:tc>
                  <a:txBody>
                    <a:bodyPr/>
                    <a:lstStyle/>
                    <a:p>
                      <a:r>
                        <a:rPr lang="fr-BE" dirty="0"/>
                        <a:t>Directeur</a:t>
                      </a:r>
                    </a:p>
                  </a:txBody>
                  <a:tcPr/>
                </a:tc>
                <a:tc>
                  <a:txBody>
                    <a:bodyPr/>
                    <a:lstStyle/>
                    <a:p>
                      <a:r>
                        <a:rPr lang="fr-BE" dirty="0"/>
                        <a:t>Accueil extrascolaire</a:t>
                      </a:r>
                    </a:p>
                  </a:txBody>
                  <a:tcPr/>
                </a:tc>
                <a:tc>
                  <a:txBody>
                    <a:bodyPr/>
                    <a:lstStyle/>
                    <a:p>
                      <a:r>
                        <a:rPr lang="fr-BE" dirty="0"/>
                        <a:t>MAE</a:t>
                      </a:r>
                    </a:p>
                  </a:txBody>
                  <a:tcPr/>
                </a:tc>
                <a:extLst>
                  <a:ext uri="{0D108BD9-81ED-4DB2-BD59-A6C34878D82A}">
                    <a16:rowId xmlns:a16="http://schemas.microsoft.com/office/drawing/2014/main" val="373196781"/>
                  </a:ext>
                </a:extLst>
              </a:tr>
              <a:tr h="370840">
                <a:tc>
                  <a:txBody>
                    <a:bodyPr/>
                    <a:lstStyle/>
                    <a:p>
                      <a:r>
                        <a:rPr lang="fr-BE" dirty="0"/>
                        <a:t>9</a:t>
                      </a:r>
                    </a:p>
                  </a:txBody>
                  <a:tcPr/>
                </a:tc>
                <a:tc>
                  <a:txBody>
                    <a:bodyPr/>
                    <a:lstStyle/>
                    <a:p>
                      <a:r>
                        <a:rPr lang="fr-BE" dirty="0"/>
                        <a:t>Directeur</a:t>
                      </a:r>
                    </a:p>
                  </a:txBody>
                  <a:tcPr/>
                </a:tc>
                <a:tc>
                  <a:txBody>
                    <a:bodyPr/>
                    <a:lstStyle/>
                    <a:p>
                      <a:r>
                        <a:rPr lang="fr-BE" dirty="0"/>
                        <a:t>Résidentiel public jeunes</a:t>
                      </a:r>
                    </a:p>
                  </a:txBody>
                  <a:tcPr/>
                </a:tc>
                <a:tc>
                  <a:txBody>
                    <a:bodyPr/>
                    <a:lstStyle/>
                    <a:p>
                      <a:r>
                        <a:rPr lang="fr-BE" dirty="0"/>
                        <a:t>ISAJH</a:t>
                      </a:r>
                    </a:p>
                  </a:txBody>
                  <a:tcPr/>
                </a:tc>
                <a:extLst>
                  <a:ext uri="{0D108BD9-81ED-4DB2-BD59-A6C34878D82A}">
                    <a16:rowId xmlns:a16="http://schemas.microsoft.com/office/drawing/2014/main" val="2184501496"/>
                  </a:ext>
                </a:extLst>
              </a:tr>
            </a:tbl>
          </a:graphicData>
        </a:graphic>
      </p:graphicFrame>
    </p:spTree>
    <p:extLst>
      <p:ext uri="{BB962C8B-B14F-4D97-AF65-F5344CB8AC3E}">
        <p14:creationId xmlns:p14="http://schemas.microsoft.com/office/powerpoint/2010/main" val="3204733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93909-0544-4E29-AB63-1F46BC710E29}"/>
              </a:ext>
            </a:extLst>
          </p:cNvPr>
          <p:cNvSpPr>
            <a:spLocks noGrp="1"/>
          </p:cNvSpPr>
          <p:nvPr>
            <p:ph type="title"/>
          </p:nvPr>
        </p:nvSpPr>
        <p:spPr/>
        <p:txBody>
          <a:bodyPr/>
          <a:lstStyle/>
          <a:p>
            <a:r>
              <a:rPr lang="fr-BE" dirty="0"/>
              <a:t>2. Ce qui conduit à faire un bilan de compétences</a:t>
            </a:r>
          </a:p>
        </p:txBody>
      </p:sp>
      <p:sp>
        <p:nvSpPr>
          <p:cNvPr id="3" name="Espace réservé du contenu 2">
            <a:extLst>
              <a:ext uri="{FF2B5EF4-FFF2-40B4-BE49-F238E27FC236}">
                <a16:creationId xmlns:a16="http://schemas.microsoft.com/office/drawing/2014/main" id="{48A185EB-9F5D-4D18-9F20-C2BD58F6011F}"/>
              </a:ext>
            </a:extLst>
          </p:cNvPr>
          <p:cNvSpPr>
            <a:spLocks noGrp="1"/>
          </p:cNvSpPr>
          <p:nvPr>
            <p:ph idx="1"/>
          </p:nvPr>
        </p:nvSpPr>
        <p:spPr>
          <a:xfrm>
            <a:off x="677333" y="2160589"/>
            <a:ext cx="10634134" cy="4087811"/>
          </a:xfrm>
        </p:spPr>
        <p:txBody>
          <a:bodyPr>
            <a:normAutofit lnSpcReduction="10000"/>
          </a:bodyPr>
          <a:lstStyle/>
          <a:p>
            <a:pPr marL="0" indent="0">
              <a:buNone/>
            </a:pPr>
            <a:r>
              <a:rPr lang="fr-BE" sz="2800" dirty="0">
                <a:solidFill>
                  <a:schemeClr val="tx1"/>
                </a:solidFill>
              </a:rPr>
              <a:t>2.1. L’expression d’un mal-être qui menace la « soutenabilité » du travail</a:t>
            </a:r>
          </a:p>
          <a:p>
            <a:pPr marL="0" indent="0">
              <a:buNone/>
            </a:pPr>
            <a:r>
              <a:rPr lang="fr-BE" sz="2800" dirty="0">
                <a:solidFill>
                  <a:schemeClr val="tx1"/>
                </a:solidFill>
              </a:rPr>
              <a:t>2.2. Dans les discours: des incertitudes quant à la capacité de « durer »</a:t>
            </a:r>
          </a:p>
          <a:p>
            <a:pPr marL="0" indent="0">
              <a:buNone/>
            </a:pPr>
            <a:r>
              <a:rPr lang="fr-BE" sz="2800" dirty="0">
                <a:solidFill>
                  <a:schemeClr val="tx1"/>
                </a:solidFill>
              </a:rPr>
              <a:t>2.3. Des « freins » à l’évolution</a:t>
            </a:r>
          </a:p>
          <a:p>
            <a:pPr marL="0" indent="0">
              <a:buNone/>
            </a:pPr>
            <a:r>
              <a:rPr lang="fr-BE" sz="2800" dirty="0">
                <a:solidFill>
                  <a:schemeClr val="tx1"/>
                </a:solidFill>
              </a:rPr>
              <a:t>2.4. Des difficultés d’orientation professionnelle et personnelle</a:t>
            </a:r>
          </a:p>
          <a:p>
            <a:pPr marL="0" indent="0">
              <a:buNone/>
            </a:pPr>
            <a:r>
              <a:rPr lang="fr-BE" sz="2800" dirty="0">
                <a:solidFill>
                  <a:schemeClr val="tx1"/>
                </a:solidFill>
              </a:rPr>
              <a:t>2.5. Les aspirations professionnelles et personnelles</a:t>
            </a:r>
          </a:p>
          <a:p>
            <a:pPr marL="0" indent="0">
              <a:buNone/>
            </a:pPr>
            <a:r>
              <a:rPr lang="fr-BE" sz="2800" dirty="0">
                <a:solidFill>
                  <a:schemeClr val="tx1"/>
                </a:solidFill>
              </a:rPr>
              <a:t>2.6. Diversité des attentes envers le bilan de compétences</a:t>
            </a:r>
          </a:p>
        </p:txBody>
      </p:sp>
    </p:spTree>
    <p:extLst>
      <p:ext uri="{BB962C8B-B14F-4D97-AF65-F5344CB8AC3E}">
        <p14:creationId xmlns:p14="http://schemas.microsoft.com/office/powerpoint/2010/main" val="73691122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2F18DE-10E6-4072-9678-93D95DD9CBEB}"/>
              </a:ext>
            </a:extLst>
          </p:cNvPr>
          <p:cNvSpPr>
            <a:spLocks noGrp="1"/>
          </p:cNvSpPr>
          <p:nvPr>
            <p:ph type="title"/>
          </p:nvPr>
        </p:nvSpPr>
        <p:spPr>
          <a:xfrm>
            <a:off x="677334" y="0"/>
            <a:ext cx="8596668" cy="1320800"/>
          </a:xfrm>
        </p:spPr>
        <p:txBody>
          <a:bodyPr/>
          <a:lstStyle/>
          <a:p>
            <a:r>
              <a:rPr lang="fr-BE" dirty="0"/>
              <a:t>2.1. L’expression d’un mal-être qui menace la « soutenabilité » du travail</a:t>
            </a:r>
          </a:p>
        </p:txBody>
      </p:sp>
      <p:pic>
        <p:nvPicPr>
          <p:cNvPr id="4" name="Espace réservé du contenu 3">
            <a:extLst>
              <a:ext uri="{FF2B5EF4-FFF2-40B4-BE49-F238E27FC236}">
                <a16:creationId xmlns:a16="http://schemas.microsoft.com/office/drawing/2014/main" id="{DD006A0D-F9AB-4D0A-85D4-EF48A91DE5A1}"/>
              </a:ext>
            </a:extLst>
          </p:cNvPr>
          <p:cNvPicPr>
            <a:picLocks noGrp="1" noChangeAspect="1"/>
          </p:cNvPicPr>
          <p:nvPr>
            <p:ph idx="1"/>
          </p:nvPr>
        </p:nvPicPr>
        <p:blipFill>
          <a:blip r:embed="rId2"/>
          <a:stretch>
            <a:fillRect/>
          </a:stretch>
        </p:blipFill>
        <p:spPr>
          <a:xfrm>
            <a:off x="3159778" y="1163290"/>
            <a:ext cx="5872444" cy="5576176"/>
          </a:xfrm>
          <a:prstGeom prst="rect">
            <a:avLst/>
          </a:prstGeom>
        </p:spPr>
      </p:pic>
    </p:spTree>
    <p:extLst>
      <p:ext uri="{BB962C8B-B14F-4D97-AF65-F5344CB8AC3E}">
        <p14:creationId xmlns:p14="http://schemas.microsoft.com/office/powerpoint/2010/main" val="26049656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p:txBody>
          <a:bodyPr>
            <a:normAutofit fontScale="90000"/>
          </a:bodyPr>
          <a:lstStyle/>
          <a:p>
            <a:r>
              <a:rPr lang="fr-BE" dirty="0"/>
              <a:t>2.1.1. La sécurité socioéconomique (N = 727)</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2163501339"/>
              </p:ext>
            </p:extLst>
          </p:nvPr>
        </p:nvGraphicFramePr>
        <p:xfrm>
          <a:off x="677334" y="1405467"/>
          <a:ext cx="10278004" cy="3044506"/>
        </p:xfrm>
        <a:graphic>
          <a:graphicData uri="http://schemas.openxmlformats.org/drawingml/2006/table">
            <a:tbl>
              <a:tblPr firstRow="1" bandRow="1">
                <a:tableStyleId>{5C22544A-7EE6-4342-B048-85BDC9FD1C3A}</a:tableStyleId>
              </a:tblPr>
              <a:tblGrid>
                <a:gridCol w="8534844">
                  <a:extLst>
                    <a:ext uri="{9D8B030D-6E8A-4147-A177-3AD203B41FA5}">
                      <a16:colId xmlns:a16="http://schemas.microsoft.com/office/drawing/2014/main" val="3801256717"/>
                    </a:ext>
                  </a:extLst>
                </a:gridCol>
                <a:gridCol w="1743160">
                  <a:extLst>
                    <a:ext uri="{9D8B030D-6E8A-4147-A177-3AD203B41FA5}">
                      <a16:colId xmlns:a16="http://schemas.microsoft.com/office/drawing/2014/main" val="2296195926"/>
                    </a:ext>
                  </a:extLst>
                </a:gridCol>
              </a:tblGrid>
              <a:tr h="424139">
                <a:tc>
                  <a:txBody>
                    <a:bodyPr/>
                    <a:lstStyle/>
                    <a:p>
                      <a:endParaRPr lang="fr-BE" dirty="0"/>
                    </a:p>
                  </a:txBody>
                  <a:tcPr/>
                </a:tc>
                <a:tc>
                  <a:txBody>
                    <a:bodyPr/>
                    <a:lstStyle/>
                    <a:p>
                      <a:r>
                        <a:rPr lang="fr-BE" dirty="0"/>
                        <a:t>AVANT</a:t>
                      </a:r>
                    </a:p>
                  </a:txBody>
                  <a:tcPr/>
                </a:tc>
                <a:extLst>
                  <a:ext uri="{0D108BD9-81ED-4DB2-BD59-A6C34878D82A}">
                    <a16:rowId xmlns:a16="http://schemas.microsoft.com/office/drawing/2014/main" val="735053978"/>
                  </a:ext>
                </a:extLst>
              </a:tr>
              <a:tr h="732076">
                <a:tc>
                  <a:txBody>
                    <a:bodyPr/>
                    <a:lstStyle/>
                    <a:p>
                      <a:r>
                        <a:rPr lang="fr-BE" sz="1800" dirty="0">
                          <a:effectLst/>
                          <a:latin typeface="Verdana" panose="020B0604030504040204" pitchFamily="34" charset="0"/>
                          <a:ea typeface="Calibri" panose="020F0502020204030204" pitchFamily="34" charset="0"/>
                          <a:cs typeface="TTE1C57988t00"/>
                        </a:rPr>
                        <a:t>Vous sentez que vous allez être </a:t>
                      </a:r>
                      <a:r>
                        <a:rPr lang="fr-BE" sz="1800" dirty="0" err="1">
                          <a:effectLst/>
                          <a:latin typeface="Verdana" panose="020B0604030504040204" pitchFamily="34" charset="0"/>
                          <a:ea typeface="Calibri" panose="020F0502020204030204" pitchFamily="34" charset="0"/>
                          <a:cs typeface="TTE1C57988t00"/>
                        </a:rPr>
                        <a:t>contraint-e</a:t>
                      </a:r>
                      <a:r>
                        <a:rPr lang="fr-BE" sz="1800" dirty="0">
                          <a:effectLst/>
                          <a:latin typeface="Verdana" panose="020B0604030504040204" pitchFamily="34" charset="0"/>
                          <a:ea typeface="Calibri" panose="020F0502020204030204" pitchFamily="34" charset="0"/>
                          <a:cs typeface="TTE1C57988t00"/>
                        </a:rPr>
                        <a:t> de changer d’emploi dans un avenir proche</a:t>
                      </a:r>
                      <a:endParaRPr lang="fr-BE" dirty="0"/>
                    </a:p>
                  </a:txBody>
                  <a:tcPr/>
                </a:tc>
                <a:tc>
                  <a:txBody>
                    <a:bodyPr/>
                    <a:lstStyle/>
                    <a:p>
                      <a:r>
                        <a:rPr lang="fr-BE" dirty="0">
                          <a:latin typeface="Verdana" panose="020B0604030504040204" pitchFamily="34" charset="0"/>
                          <a:ea typeface="Verdana" panose="020B0604030504040204" pitchFamily="34" charset="0"/>
                        </a:rPr>
                        <a:t>45,8%</a:t>
                      </a:r>
                    </a:p>
                  </a:txBody>
                  <a:tcPr/>
                </a:tc>
                <a:extLst>
                  <a:ext uri="{0D108BD9-81ED-4DB2-BD59-A6C34878D82A}">
                    <a16:rowId xmlns:a16="http://schemas.microsoft.com/office/drawing/2014/main" val="188600312"/>
                  </a:ext>
                </a:extLst>
              </a:tr>
              <a:tr h="732076">
                <a:tc>
                  <a:txBody>
                    <a:bodyPr/>
                    <a:lstStyle/>
                    <a:p>
                      <a:r>
                        <a:rPr lang="fr-BE" sz="1800" dirty="0">
                          <a:effectLst/>
                          <a:latin typeface="Verdana" panose="020B0604030504040204" pitchFamily="34" charset="0"/>
                          <a:ea typeface="Calibri" panose="020F0502020204030204" pitchFamily="34" charset="0"/>
                          <a:cs typeface="TTE1C57988t00"/>
                        </a:rPr>
                        <a:t>Vous sentez que vous allez être </a:t>
                      </a:r>
                      <a:r>
                        <a:rPr lang="fr-BE" sz="1800" dirty="0" err="1">
                          <a:effectLst/>
                          <a:latin typeface="Verdana" panose="020B0604030504040204" pitchFamily="34" charset="0"/>
                          <a:ea typeface="Calibri" panose="020F0502020204030204" pitchFamily="34" charset="0"/>
                          <a:cs typeface="TTE1C57988t00"/>
                        </a:rPr>
                        <a:t>contraint-e</a:t>
                      </a:r>
                      <a:r>
                        <a:rPr lang="fr-BE" sz="1800" dirty="0">
                          <a:effectLst/>
                          <a:latin typeface="Verdana" panose="020B0604030504040204" pitchFamily="34" charset="0"/>
                          <a:ea typeface="Calibri" panose="020F0502020204030204" pitchFamily="34" charset="0"/>
                          <a:cs typeface="TTE1C57988t00"/>
                        </a:rPr>
                        <a:t> de changer de fonction dans un avenir proche</a:t>
                      </a:r>
                      <a:endParaRPr lang="fr-BE" dirty="0"/>
                    </a:p>
                  </a:txBody>
                  <a:tcPr/>
                </a:tc>
                <a:tc>
                  <a:txBody>
                    <a:bodyPr/>
                    <a:lstStyle/>
                    <a:p>
                      <a:r>
                        <a:rPr lang="fr-BE" dirty="0">
                          <a:latin typeface="Verdana" panose="020B0604030504040204" pitchFamily="34" charset="0"/>
                          <a:ea typeface="Verdana" panose="020B0604030504040204" pitchFamily="34" charset="0"/>
                        </a:rPr>
                        <a:t>24,8%</a:t>
                      </a:r>
                    </a:p>
                  </a:txBody>
                  <a:tcPr/>
                </a:tc>
                <a:extLst>
                  <a:ext uri="{0D108BD9-81ED-4DB2-BD59-A6C34878D82A}">
                    <a16:rowId xmlns:a16="http://schemas.microsoft.com/office/drawing/2014/main" val="3375965456"/>
                  </a:ext>
                </a:extLst>
              </a:tr>
              <a:tr h="424139">
                <a:tc>
                  <a:txBody>
                    <a:bodyPr/>
                    <a:lstStyle/>
                    <a:p>
                      <a:r>
                        <a:rPr lang="fr-BE" sz="1800" dirty="0">
                          <a:effectLst/>
                          <a:latin typeface="Verdana" panose="020B0604030504040204" pitchFamily="34" charset="0"/>
                          <a:ea typeface="Calibri" panose="020F0502020204030204" pitchFamily="34" charset="0"/>
                          <a:cs typeface="TTE1C57988t00"/>
                        </a:rPr>
                        <a:t>Vous avez la sécurité de l’emploi</a:t>
                      </a:r>
                      <a:endParaRPr lang="fr-BE" dirty="0"/>
                    </a:p>
                  </a:txBody>
                  <a:tcPr/>
                </a:tc>
                <a:tc>
                  <a:txBody>
                    <a:bodyPr/>
                    <a:lstStyle/>
                    <a:p>
                      <a:r>
                        <a:rPr lang="fr-BE" dirty="0">
                          <a:latin typeface="Verdana" panose="020B0604030504040204" pitchFamily="34" charset="0"/>
                          <a:ea typeface="Verdana" panose="020B0604030504040204" pitchFamily="34" charset="0"/>
                        </a:rPr>
                        <a:t>79,9%</a:t>
                      </a:r>
                    </a:p>
                  </a:txBody>
                  <a:tcPr/>
                </a:tc>
                <a:extLst>
                  <a:ext uri="{0D108BD9-81ED-4DB2-BD59-A6C34878D82A}">
                    <a16:rowId xmlns:a16="http://schemas.microsoft.com/office/drawing/2014/main" val="3156357710"/>
                  </a:ext>
                </a:extLst>
              </a:tr>
              <a:tr h="732076">
                <a:tc>
                  <a:txBody>
                    <a:bodyPr/>
                    <a:lstStyle/>
                    <a:p>
                      <a:r>
                        <a:rPr lang="fr-BE" sz="1800" dirty="0">
                          <a:effectLst/>
                          <a:latin typeface="Verdana" panose="020B0604030504040204" pitchFamily="34" charset="0"/>
                          <a:ea typeface="Calibri" panose="020F0502020204030204" pitchFamily="34" charset="0"/>
                          <a:cs typeface="TTE1C57988t00"/>
                        </a:rPr>
                        <a:t>Vous avez confiance dans les capacités de votre institution/association à affronter les défis qui la touchent actuellement</a:t>
                      </a:r>
                      <a:endParaRPr lang="fr-BE" dirty="0"/>
                    </a:p>
                  </a:txBody>
                  <a:tcPr/>
                </a:tc>
                <a:tc>
                  <a:txBody>
                    <a:bodyPr/>
                    <a:lstStyle/>
                    <a:p>
                      <a:pPr marL="0" algn="l">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42,8% </a:t>
                      </a:r>
                    </a:p>
                  </a:txBody>
                  <a:tcPr/>
                </a:tc>
                <a:extLst>
                  <a:ext uri="{0D108BD9-81ED-4DB2-BD59-A6C34878D82A}">
                    <a16:rowId xmlns:a16="http://schemas.microsoft.com/office/drawing/2014/main" val="1368924858"/>
                  </a:ext>
                </a:extLst>
              </a:tr>
            </a:tbl>
          </a:graphicData>
        </a:graphic>
      </p:graphicFrame>
      <p:sp>
        <p:nvSpPr>
          <p:cNvPr id="3" name="ZoneTexte 2">
            <a:extLst>
              <a:ext uri="{FF2B5EF4-FFF2-40B4-BE49-F238E27FC236}">
                <a16:creationId xmlns:a16="http://schemas.microsoft.com/office/drawing/2014/main" id="{0B5D0A05-9356-4C5F-B244-10EE43C24268}"/>
              </a:ext>
            </a:extLst>
          </p:cNvPr>
          <p:cNvSpPr txBox="1"/>
          <p:nvPr/>
        </p:nvSpPr>
        <p:spPr>
          <a:xfrm>
            <a:off x="677334" y="4605867"/>
            <a:ext cx="10879901" cy="1477328"/>
          </a:xfrm>
          <a:prstGeom prst="rect">
            <a:avLst/>
          </a:prstGeom>
          <a:noFill/>
        </p:spPr>
        <p:txBody>
          <a:bodyPr wrap="none" rtlCol="0">
            <a:spAutoFit/>
          </a:bodyPr>
          <a:lstStyle/>
          <a:p>
            <a:r>
              <a:rPr lang="fr-BE" dirty="0"/>
              <a:t>S’ils devaient changer d’emploi dans un avenir proche, seulement 13,3% estiment qu’ils trouveraient </a:t>
            </a:r>
          </a:p>
          <a:p>
            <a:r>
              <a:rPr lang="fr-BE" dirty="0"/>
              <a:t>facilement un autre emploi. 35,9% pensent le contraire. Plus de la moitié ne sait pas répondre à cette </a:t>
            </a:r>
          </a:p>
          <a:p>
            <a:r>
              <a:rPr lang="fr-BE" dirty="0"/>
              <a:t>question.</a:t>
            </a:r>
          </a:p>
          <a:p>
            <a:endParaRPr lang="fr-BE" dirty="0"/>
          </a:p>
          <a:p>
            <a:r>
              <a:rPr lang="fr-BE" dirty="0"/>
              <a:t>12% des répondants recherchent une situation d’emploi plus stable et sécurisante.</a:t>
            </a:r>
          </a:p>
        </p:txBody>
      </p:sp>
    </p:spTree>
    <p:extLst>
      <p:ext uri="{BB962C8B-B14F-4D97-AF65-F5344CB8AC3E}">
        <p14:creationId xmlns:p14="http://schemas.microsoft.com/office/powerpoint/2010/main" val="2768092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p:txBody>
          <a:bodyPr>
            <a:normAutofit/>
          </a:bodyPr>
          <a:lstStyle/>
          <a:p>
            <a:r>
              <a:rPr lang="fr-BE" dirty="0"/>
              <a:t>2.1.2. Les conditions de travail (N = 727)</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2910082327"/>
              </p:ext>
            </p:extLst>
          </p:nvPr>
        </p:nvGraphicFramePr>
        <p:xfrm>
          <a:off x="677333" y="1930400"/>
          <a:ext cx="10667999" cy="3412744"/>
        </p:xfrm>
        <a:graphic>
          <a:graphicData uri="http://schemas.openxmlformats.org/drawingml/2006/table">
            <a:tbl>
              <a:tblPr firstRow="1" bandRow="1">
                <a:tableStyleId>{5C22544A-7EE6-4342-B048-85BDC9FD1C3A}</a:tableStyleId>
              </a:tblPr>
              <a:tblGrid>
                <a:gridCol w="8858696">
                  <a:extLst>
                    <a:ext uri="{9D8B030D-6E8A-4147-A177-3AD203B41FA5}">
                      <a16:colId xmlns:a16="http://schemas.microsoft.com/office/drawing/2014/main" val="3801256717"/>
                    </a:ext>
                  </a:extLst>
                </a:gridCol>
                <a:gridCol w="1809303">
                  <a:extLst>
                    <a:ext uri="{9D8B030D-6E8A-4147-A177-3AD203B41FA5}">
                      <a16:colId xmlns:a16="http://schemas.microsoft.com/office/drawing/2014/main" val="2296195926"/>
                    </a:ext>
                  </a:extLst>
                </a:gridCol>
              </a:tblGrid>
              <a:tr h="370840">
                <a:tc>
                  <a:txBody>
                    <a:bodyPr/>
                    <a:lstStyle/>
                    <a:p>
                      <a:endParaRPr lang="fr-BE" dirty="0"/>
                    </a:p>
                  </a:txBody>
                  <a:tcPr/>
                </a:tc>
                <a:tc>
                  <a:txBody>
                    <a:bodyPr/>
                    <a:lstStyle/>
                    <a:p>
                      <a:pPr algn="ctr"/>
                      <a:r>
                        <a:rPr lang="fr-BE"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r>
                        <a:rPr lang="fr-BE" sz="1800" kern="1200" dirty="0">
                          <a:solidFill>
                            <a:schemeClr val="dk1"/>
                          </a:solidFill>
                          <a:effectLst/>
                          <a:latin typeface="Verdana" panose="020B0604030504040204" pitchFamily="34" charset="0"/>
                          <a:ea typeface="Verdana" panose="020B0604030504040204" pitchFamily="34" charset="0"/>
                          <a:cs typeface="+mn-cs"/>
                        </a:rPr>
                        <a:t>5.19. Vous avez suffisamment de temps pour réaliser votre travail</a:t>
                      </a:r>
                    </a:p>
                  </a:txBody>
                  <a:tcPr/>
                </a:tc>
                <a:tc>
                  <a:txBody>
                    <a:bodyPr/>
                    <a:lstStyle/>
                    <a:p>
                      <a:pPr algn="ctr"/>
                      <a:r>
                        <a:rPr lang="fr-BE" sz="1800" dirty="0">
                          <a:latin typeface="Verdana" panose="020B0604030504040204" pitchFamily="34" charset="0"/>
                          <a:ea typeface="Verdana" panose="020B0604030504040204" pitchFamily="34" charset="0"/>
                        </a:rPr>
                        <a:t>52,1%</a:t>
                      </a:r>
                    </a:p>
                  </a:txBody>
                  <a:tcPr/>
                </a:tc>
                <a:extLst>
                  <a:ext uri="{0D108BD9-81ED-4DB2-BD59-A6C34878D82A}">
                    <a16:rowId xmlns:a16="http://schemas.microsoft.com/office/drawing/2014/main" val="1886003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5.22. Votre travail vous affecte émotionnellement</a:t>
                      </a:r>
                    </a:p>
                  </a:txBody>
                  <a:tcPr/>
                </a:tc>
                <a:tc>
                  <a:txBody>
                    <a:bodyPr/>
                    <a:lstStyle/>
                    <a:p>
                      <a:pPr marL="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83,7% </a:t>
                      </a:r>
                    </a:p>
                  </a:txBody>
                  <a:tcPr/>
                </a:tc>
                <a:extLst>
                  <a:ext uri="{0D108BD9-81ED-4DB2-BD59-A6C34878D82A}">
                    <a16:rowId xmlns:a16="http://schemas.microsoft.com/office/drawing/2014/main" val="337596545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5.32. Vous vivez des conflits relationnels pesants avec certains de vos collègues</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50,2%</a:t>
                      </a:r>
                    </a:p>
                  </a:txBody>
                  <a:tcPr/>
                </a:tc>
                <a:extLst>
                  <a:ext uri="{0D108BD9-81ED-4DB2-BD59-A6C34878D82A}">
                    <a16:rowId xmlns:a16="http://schemas.microsoft.com/office/drawing/2014/main" val="3156357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5.33. Les tâches qui vous sont confiées sont physiquement éprouvantes</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32,6%</a:t>
                      </a:r>
                    </a:p>
                  </a:txBody>
                  <a:tcPr/>
                </a:tc>
                <a:extLst>
                  <a:ext uri="{0D108BD9-81ED-4DB2-BD59-A6C34878D82A}">
                    <a16:rowId xmlns:a16="http://schemas.microsoft.com/office/drawing/2014/main" val="136892485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11. Pensez-vous être exposé à des risques psychosociaux au travail (pression au travail, stress, conflits relationnels…) ?</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81,8%</a:t>
                      </a:r>
                    </a:p>
                  </a:txBody>
                  <a:tcPr/>
                </a:tc>
                <a:extLst>
                  <a:ext uri="{0D108BD9-81ED-4DB2-BD59-A6C34878D82A}">
                    <a16:rowId xmlns:a16="http://schemas.microsoft.com/office/drawing/2014/main" val="8347121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12. Pensez-vous être confronté à des risques physiques au travail (lombalgies, troubles musculosquelettiques…) </a:t>
                      </a:r>
                      <a:endParaRPr lang="fr-BE" sz="1800" dirty="0">
                        <a:latin typeface="Verdana" panose="020B0604030504040204" pitchFamily="34" charset="0"/>
                        <a:ea typeface="Verdana" panose="020B0604030504040204" pitchFamily="34" charset="0"/>
                      </a:endParaRP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37,1%</a:t>
                      </a:r>
                    </a:p>
                  </a:txBody>
                  <a:tcPr/>
                </a:tc>
                <a:extLst>
                  <a:ext uri="{0D108BD9-81ED-4DB2-BD59-A6C34878D82A}">
                    <a16:rowId xmlns:a16="http://schemas.microsoft.com/office/drawing/2014/main" val="3928175751"/>
                  </a:ext>
                </a:extLst>
              </a:tr>
            </a:tbl>
          </a:graphicData>
        </a:graphic>
      </p:graphicFrame>
    </p:spTree>
    <p:extLst>
      <p:ext uri="{BB962C8B-B14F-4D97-AF65-F5344CB8AC3E}">
        <p14:creationId xmlns:p14="http://schemas.microsoft.com/office/powerpoint/2010/main" val="460577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60DF3-5530-4A26-AE3D-2E9ED2A65A36}"/>
              </a:ext>
            </a:extLst>
          </p:cNvPr>
          <p:cNvSpPr>
            <a:spLocks noGrp="1"/>
          </p:cNvSpPr>
          <p:nvPr>
            <p:ph type="title"/>
          </p:nvPr>
        </p:nvSpPr>
        <p:spPr/>
        <p:txBody>
          <a:bodyPr/>
          <a:lstStyle/>
          <a:p>
            <a:r>
              <a:rPr lang="fr-BE" dirty="0"/>
              <a:t>Plan de la présentation</a:t>
            </a:r>
          </a:p>
        </p:txBody>
      </p:sp>
      <p:sp>
        <p:nvSpPr>
          <p:cNvPr id="3" name="Espace réservé du contenu 2">
            <a:extLst>
              <a:ext uri="{FF2B5EF4-FFF2-40B4-BE49-F238E27FC236}">
                <a16:creationId xmlns:a16="http://schemas.microsoft.com/office/drawing/2014/main" id="{B44BCBA7-87F8-410E-9459-67D04C6C853F}"/>
              </a:ext>
            </a:extLst>
          </p:cNvPr>
          <p:cNvSpPr>
            <a:spLocks noGrp="1"/>
          </p:cNvSpPr>
          <p:nvPr>
            <p:ph idx="1"/>
          </p:nvPr>
        </p:nvSpPr>
        <p:spPr>
          <a:xfrm>
            <a:off x="677333" y="1422400"/>
            <a:ext cx="9059333" cy="5435599"/>
          </a:xfrm>
        </p:spPr>
        <p:txBody>
          <a:bodyPr>
            <a:normAutofit/>
          </a:bodyPr>
          <a:lstStyle/>
          <a:p>
            <a:pPr lvl="0">
              <a:lnSpc>
                <a:spcPct val="107000"/>
              </a:lnSpc>
              <a:buFont typeface="+mj-lt"/>
              <a:buAutoNum type="arabicPeriod"/>
            </a:pPr>
            <a:r>
              <a:rPr lang="fr-BE" sz="2800" dirty="0">
                <a:solidFill>
                  <a:schemeClr val="tx1"/>
                </a:solidFill>
                <a:ea typeface="Calibri" panose="020F0502020204030204" pitchFamily="34" charset="0"/>
                <a:cs typeface="Times New Roman" panose="02020603050405020304" pitchFamily="18" charset="0"/>
              </a:rPr>
              <a:t>Méthodologie de l’évaluation</a:t>
            </a:r>
          </a:p>
          <a:p>
            <a:pPr lvl="0">
              <a:lnSpc>
                <a:spcPct val="107000"/>
              </a:lnSpc>
              <a:buFont typeface="+mj-lt"/>
              <a:buAutoNum type="arabicPeriod"/>
            </a:pPr>
            <a:r>
              <a:rPr lang="fr-BE" sz="2800" dirty="0">
                <a:solidFill>
                  <a:schemeClr val="tx1"/>
                </a:solidFill>
                <a:ea typeface="Calibri" panose="020F0502020204030204" pitchFamily="34" charset="0"/>
                <a:cs typeface="Times New Roman" panose="02020603050405020304" pitchFamily="18" charset="0"/>
              </a:rPr>
              <a:t>Ce qui conduit à faire un bilan de compétences: des menaces à la « soutenabilité » du travail</a:t>
            </a:r>
          </a:p>
          <a:p>
            <a:pPr lvl="0">
              <a:lnSpc>
                <a:spcPct val="107000"/>
              </a:lnSpc>
              <a:buFont typeface="+mj-lt"/>
              <a:buAutoNum type="arabicPeriod"/>
            </a:pPr>
            <a:r>
              <a:rPr lang="fr-BE" sz="2800" dirty="0">
                <a:solidFill>
                  <a:schemeClr val="tx1"/>
                </a:solidFill>
                <a:ea typeface="Calibri" panose="020F0502020204030204" pitchFamily="34" charset="0"/>
                <a:cs typeface="Times New Roman" panose="02020603050405020304" pitchFamily="18" charset="0"/>
              </a:rPr>
              <a:t>Après le bilan de compétences : Vers un travail plus soutenable? </a:t>
            </a:r>
          </a:p>
          <a:p>
            <a:pPr lvl="0">
              <a:lnSpc>
                <a:spcPct val="107000"/>
              </a:lnSpc>
              <a:buFont typeface="+mj-lt"/>
              <a:buAutoNum type="arabicPeriod"/>
            </a:pPr>
            <a:r>
              <a:rPr lang="fr-BE" sz="2800" dirty="0">
                <a:solidFill>
                  <a:schemeClr val="tx1"/>
                </a:solidFill>
                <a:ea typeface="Calibri" panose="020F0502020204030204" pitchFamily="34" charset="0"/>
                <a:cs typeface="Times New Roman" panose="02020603050405020304" pitchFamily="18" charset="0"/>
              </a:rPr>
              <a:t>Evaluation du dispositif par les travailleurs</a:t>
            </a:r>
          </a:p>
          <a:p>
            <a:pPr lvl="0">
              <a:lnSpc>
                <a:spcPct val="107000"/>
              </a:lnSpc>
              <a:buFont typeface="+mj-lt"/>
              <a:buAutoNum type="arabicPeriod"/>
            </a:pPr>
            <a:r>
              <a:rPr lang="fr-BE" sz="2800" dirty="0">
                <a:solidFill>
                  <a:schemeClr val="tx1"/>
                </a:solidFill>
                <a:ea typeface="Calibri" panose="020F0502020204030204" pitchFamily="34" charset="0"/>
                <a:cs typeface="Times New Roman" panose="02020603050405020304" pitchFamily="18" charset="0"/>
              </a:rPr>
              <a:t>Ce qu’en pensent les employeurs</a:t>
            </a:r>
          </a:p>
          <a:p>
            <a:pPr lvl="0">
              <a:lnSpc>
                <a:spcPct val="107000"/>
              </a:lnSpc>
              <a:buFont typeface="+mj-lt"/>
              <a:buAutoNum type="arabicPeriod"/>
            </a:pPr>
            <a:r>
              <a:rPr lang="fr-BE" sz="2800" dirty="0">
                <a:solidFill>
                  <a:schemeClr val="tx1"/>
                </a:solidFill>
                <a:ea typeface="Calibri" panose="020F0502020204030204" pitchFamily="34" charset="0"/>
                <a:cs typeface="Times New Roman" panose="02020603050405020304" pitchFamily="18" charset="0"/>
              </a:rPr>
              <a:t>Intervisions avec les opérateurs : démarche qualité et documents de référence</a:t>
            </a:r>
          </a:p>
          <a:p>
            <a:pPr marL="0" indent="0">
              <a:buNone/>
            </a:pPr>
            <a:endParaRPr lang="fr-BE" dirty="0"/>
          </a:p>
        </p:txBody>
      </p:sp>
    </p:spTree>
    <p:extLst>
      <p:ext uri="{BB962C8B-B14F-4D97-AF65-F5344CB8AC3E}">
        <p14:creationId xmlns:p14="http://schemas.microsoft.com/office/powerpoint/2010/main" val="3248387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677334" y="0"/>
            <a:ext cx="8596668" cy="1320800"/>
          </a:xfrm>
        </p:spPr>
        <p:txBody>
          <a:bodyPr>
            <a:normAutofit/>
          </a:bodyPr>
          <a:lstStyle/>
          <a:p>
            <a:r>
              <a:rPr lang="fr-BE" dirty="0"/>
              <a:t>2.1.3. La santé (N = 727)</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2633553969"/>
              </p:ext>
            </p:extLst>
          </p:nvPr>
        </p:nvGraphicFramePr>
        <p:xfrm>
          <a:off x="677334" y="1168400"/>
          <a:ext cx="10532533" cy="3041904"/>
        </p:xfrm>
        <a:graphic>
          <a:graphicData uri="http://schemas.openxmlformats.org/drawingml/2006/table">
            <a:tbl>
              <a:tblPr firstRow="1" bandRow="1">
                <a:tableStyleId>{5C22544A-7EE6-4342-B048-85BDC9FD1C3A}</a:tableStyleId>
              </a:tblPr>
              <a:tblGrid>
                <a:gridCol w="8746205">
                  <a:extLst>
                    <a:ext uri="{9D8B030D-6E8A-4147-A177-3AD203B41FA5}">
                      <a16:colId xmlns:a16="http://schemas.microsoft.com/office/drawing/2014/main" val="3801256717"/>
                    </a:ext>
                  </a:extLst>
                </a:gridCol>
                <a:gridCol w="1786328">
                  <a:extLst>
                    <a:ext uri="{9D8B030D-6E8A-4147-A177-3AD203B41FA5}">
                      <a16:colId xmlns:a16="http://schemas.microsoft.com/office/drawing/2014/main" val="2296195926"/>
                    </a:ext>
                  </a:extLst>
                </a:gridCol>
              </a:tblGrid>
              <a:tr h="370840">
                <a:tc>
                  <a:txBody>
                    <a:bodyPr/>
                    <a:lstStyle/>
                    <a:p>
                      <a:endParaRPr lang="fr-BE" dirty="0"/>
                    </a:p>
                  </a:txBody>
                  <a:tcPr/>
                </a:tc>
                <a:tc>
                  <a:txBody>
                    <a:bodyPr/>
                    <a:lstStyle/>
                    <a:p>
                      <a:pPr algn="ctr"/>
                      <a:r>
                        <a:rPr lang="fr-BE"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pPr marL="0" algn="just">
                        <a:lnSpc>
                          <a:spcPct val="107000"/>
                        </a:lnSpc>
                        <a:spcAft>
                          <a:spcPts val="0"/>
                        </a:spcAft>
                      </a:pPr>
                      <a:r>
                        <a:rPr lang="fr-BE" sz="1800" dirty="0">
                          <a:effectLst/>
                          <a:latin typeface="Verdana" panose="020B0604030504040204" pitchFamily="34" charset="0"/>
                          <a:ea typeface="Verdana" panose="020B0604030504040204" pitchFamily="34" charset="0"/>
                          <a:cs typeface="TTE1C57988t00"/>
                        </a:rPr>
                        <a:t>5.15. Vous vous sentez actuellement </a:t>
                      </a:r>
                      <a:r>
                        <a:rPr lang="fr-BE" sz="1800" dirty="0" err="1">
                          <a:effectLst/>
                          <a:latin typeface="Verdana" panose="020B0604030504040204" pitchFamily="34" charset="0"/>
                          <a:ea typeface="Verdana" panose="020B0604030504040204" pitchFamily="34" charset="0"/>
                          <a:cs typeface="TTE1C57988t00"/>
                        </a:rPr>
                        <a:t>stressé-e</a:t>
                      </a:r>
                      <a:r>
                        <a:rPr lang="fr-BE" sz="1800" dirty="0">
                          <a:effectLst/>
                          <a:latin typeface="Verdana" panose="020B0604030504040204" pitchFamily="34" charset="0"/>
                          <a:ea typeface="Verdana" panose="020B0604030504040204" pitchFamily="34" charset="0"/>
                          <a:cs typeface="TTE1C57988t00"/>
                        </a:rPr>
                        <a:t> par votre travail</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78,3% </a:t>
                      </a:r>
                    </a:p>
                  </a:txBody>
                  <a:tcPr/>
                </a:tc>
                <a:extLst>
                  <a:ext uri="{0D108BD9-81ED-4DB2-BD59-A6C34878D82A}">
                    <a16:rowId xmlns:a16="http://schemas.microsoft.com/office/drawing/2014/main" val="1886003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5.30. A cause du travail, vous vous sentez souvent </a:t>
                      </a:r>
                      <a:r>
                        <a:rPr lang="fr-BE" sz="1800" dirty="0" err="1">
                          <a:effectLst/>
                          <a:latin typeface="Verdana" panose="020B0604030504040204" pitchFamily="34" charset="0"/>
                          <a:ea typeface="Verdana" panose="020B0604030504040204" pitchFamily="34" charset="0"/>
                          <a:cs typeface="TTE1C57988t00"/>
                        </a:rPr>
                        <a:t>épuisé-e</a:t>
                      </a:r>
                      <a:r>
                        <a:rPr lang="fr-BE" sz="1800" dirty="0">
                          <a:effectLst/>
                          <a:latin typeface="Verdana" panose="020B0604030504040204" pitchFamily="34" charset="0"/>
                          <a:ea typeface="Verdana" panose="020B0604030504040204" pitchFamily="34" charset="0"/>
                          <a:cs typeface="TTE1C57988t00"/>
                        </a:rPr>
                        <a:t> en fin de journée</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79,3% </a:t>
                      </a:r>
                    </a:p>
                  </a:txBody>
                  <a:tcPr/>
                </a:tc>
                <a:extLst>
                  <a:ext uri="{0D108BD9-81ED-4DB2-BD59-A6C34878D82A}">
                    <a16:rowId xmlns:a16="http://schemas.microsoft.com/office/drawing/2014/main" val="3156357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8. Comment qualifieriez-vous votre état de santé général ? (mauvais et moyen)</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43,4%</a:t>
                      </a:r>
                    </a:p>
                  </a:txBody>
                  <a:tcPr/>
                </a:tc>
                <a:extLst>
                  <a:ext uri="{0D108BD9-81ED-4DB2-BD59-A6C34878D82A}">
                    <a16:rowId xmlns:a16="http://schemas.microsoft.com/office/drawing/2014/main" val="136892485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9. Êtes-vous en incapacité de travail ?</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21,8%</a:t>
                      </a:r>
                    </a:p>
                  </a:txBody>
                  <a:tcPr/>
                </a:tc>
                <a:extLst>
                  <a:ext uri="{0D108BD9-81ED-4DB2-BD59-A6C34878D82A}">
                    <a16:rowId xmlns:a16="http://schemas.microsoft.com/office/drawing/2014/main" val="8347121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10. Ces derniers temps, avez-vous le sentiment que votre état de santé s’est détérioré ?</a:t>
                      </a:r>
                      <a:endParaRPr lang="fr-BE" sz="1800" kern="1200" dirty="0">
                        <a:solidFill>
                          <a:schemeClr val="dk1"/>
                        </a:solidFill>
                        <a:effectLst/>
                        <a:latin typeface="Verdana" panose="020B0604030504040204" pitchFamily="34" charset="0"/>
                        <a:ea typeface="Verdana" panose="020B0604030504040204" pitchFamily="34" charset="0"/>
                        <a:cs typeface="+mn-cs"/>
                      </a:endParaRP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57,7%</a:t>
                      </a:r>
                    </a:p>
                  </a:txBody>
                  <a:tcPr/>
                </a:tc>
                <a:extLst>
                  <a:ext uri="{0D108BD9-81ED-4DB2-BD59-A6C34878D82A}">
                    <a16:rowId xmlns:a16="http://schemas.microsoft.com/office/drawing/2014/main" val="3928175751"/>
                  </a:ext>
                </a:extLst>
              </a:tr>
            </a:tbl>
          </a:graphicData>
        </a:graphic>
      </p:graphicFrame>
      <p:sp>
        <p:nvSpPr>
          <p:cNvPr id="3" name="ZoneTexte 2">
            <a:extLst>
              <a:ext uri="{FF2B5EF4-FFF2-40B4-BE49-F238E27FC236}">
                <a16:creationId xmlns:a16="http://schemas.microsoft.com/office/drawing/2014/main" id="{F90D80A1-EC21-45F2-95CC-B2D1CA33640C}"/>
              </a:ext>
            </a:extLst>
          </p:cNvPr>
          <p:cNvSpPr txBox="1"/>
          <p:nvPr/>
        </p:nvSpPr>
        <p:spPr>
          <a:xfrm>
            <a:off x="829733" y="4690533"/>
            <a:ext cx="8581195" cy="646331"/>
          </a:xfrm>
          <a:prstGeom prst="rect">
            <a:avLst/>
          </a:prstGeom>
          <a:noFill/>
        </p:spPr>
        <p:txBody>
          <a:bodyPr wrap="none" rtlCol="0">
            <a:spAutoFit/>
          </a:bodyPr>
          <a:lstStyle/>
          <a:p>
            <a:r>
              <a:rPr lang="fr-BE" dirty="0"/>
              <a:t>36,7% des répondants souhaitent diminuer le stress au travail</a:t>
            </a:r>
          </a:p>
          <a:p>
            <a:r>
              <a:rPr lang="fr-BE" dirty="0"/>
              <a:t>8,3% souhaitent aménager leur poste de travail en fonction de leur état de santé</a:t>
            </a:r>
          </a:p>
        </p:txBody>
      </p:sp>
    </p:spTree>
    <p:extLst>
      <p:ext uri="{BB962C8B-B14F-4D97-AF65-F5344CB8AC3E}">
        <p14:creationId xmlns:p14="http://schemas.microsoft.com/office/powerpoint/2010/main" val="3435728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677333" y="0"/>
            <a:ext cx="9719733" cy="1320800"/>
          </a:xfrm>
        </p:spPr>
        <p:txBody>
          <a:bodyPr>
            <a:normAutofit fontScale="90000"/>
          </a:bodyPr>
          <a:lstStyle/>
          <a:p>
            <a:r>
              <a:rPr lang="fr-BE" dirty="0"/>
              <a:t>2.1.4. La dimension expressive du travail (N = 727)</a:t>
            </a:r>
            <a:br>
              <a:rPr lang="fr-BE" dirty="0"/>
            </a:br>
            <a:endParaRPr lang="fr-BE" dirty="0"/>
          </a:p>
        </p:txBody>
      </p:sp>
      <p:graphicFrame>
        <p:nvGraphicFramePr>
          <p:cNvPr id="5" name="Espace réservé du contenu 3">
            <a:extLst>
              <a:ext uri="{FF2B5EF4-FFF2-40B4-BE49-F238E27FC236}">
                <a16:creationId xmlns:a16="http://schemas.microsoft.com/office/drawing/2014/main" id="{91886C1A-1E67-48A9-9344-0124B0B1E209}"/>
              </a:ext>
            </a:extLst>
          </p:cNvPr>
          <p:cNvGraphicFramePr>
            <a:graphicFrameLocks/>
          </p:cNvGraphicFramePr>
          <p:nvPr>
            <p:extLst>
              <p:ext uri="{D42A27DB-BD31-4B8C-83A1-F6EECF244321}">
                <p14:modId xmlns:p14="http://schemas.microsoft.com/office/powerpoint/2010/main" val="1767279278"/>
              </p:ext>
            </p:extLst>
          </p:nvPr>
        </p:nvGraphicFramePr>
        <p:xfrm>
          <a:off x="524932" y="1185333"/>
          <a:ext cx="10989733" cy="1386332"/>
        </p:xfrm>
        <a:graphic>
          <a:graphicData uri="http://schemas.openxmlformats.org/drawingml/2006/table">
            <a:tbl>
              <a:tblPr firstRow="1" bandRow="1">
                <a:tableStyleId>{5C22544A-7EE6-4342-B048-85BDC9FD1C3A}</a:tableStyleId>
              </a:tblPr>
              <a:tblGrid>
                <a:gridCol w="9114900">
                  <a:extLst>
                    <a:ext uri="{9D8B030D-6E8A-4147-A177-3AD203B41FA5}">
                      <a16:colId xmlns:a16="http://schemas.microsoft.com/office/drawing/2014/main" val="3801256717"/>
                    </a:ext>
                  </a:extLst>
                </a:gridCol>
                <a:gridCol w="1874833">
                  <a:extLst>
                    <a:ext uri="{9D8B030D-6E8A-4147-A177-3AD203B41FA5}">
                      <a16:colId xmlns:a16="http://schemas.microsoft.com/office/drawing/2014/main" val="2296195926"/>
                    </a:ext>
                  </a:extLst>
                </a:gridCol>
              </a:tblGrid>
              <a:tr h="370840">
                <a:tc>
                  <a:txBody>
                    <a:bodyPr/>
                    <a:lstStyle/>
                    <a:p>
                      <a:r>
                        <a:rPr lang="fr-BE" dirty="0">
                          <a:latin typeface="Verdana" panose="020B0604030504040204" pitchFamily="34" charset="0"/>
                          <a:ea typeface="Verdana" panose="020B0604030504040204" pitchFamily="34" charset="0"/>
                        </a:rPr>
                        <a:t>Reconnaissance</a:t>
                      </a:r>
                    </a:p>
                  </a:txBody>
                  <a:tcPr/>
                </a:tc>
                <a:tc>
                  <a:txBody>
                    <a:bodyPr/>
                    <a:lstStyle/>
                    <a:p>
                      <a:pPr algn="ctr"/>
                      <a:r>
                        <a:rPr lang="fr-BE"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r>
                        <a:rPr lang="fr-BE" sz="1800" kern="1200" dirty="0">
                          <a:solidFill>
                            <a:schemeClr val="dk1"/>
                          </a:solidFill>
                          <a:effectLst/>
                          <a:latin typeface="Verdana" panose="020B0604030504040204" pitchFamily="34" charset="0"/>
                          <a:ea typeface="Verdana" panose="020B0604030504040204" pitchFamily="34" charset="0"/>
                          <a:cs typeface="+mn-cs"/>
                        </a:rPr>
                        <a:t>5.4. Vos compétences sont reconnues à leur juste valeur</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43,8% </a:t>
                      </a:r>
                    </a:p>
                  </a:txBody>
                  <a:tcPr/>
                </a:tc>
                <a:extLst>
                  <a:ext uri="{0D108BD9-81ED-4DB2-BD59-A6C34878D82A}">
                    <a16:rowId xmlns:a16="http://schemas.microsoft.com/office/drawing/2014/main" val="1886003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5.10. Vous vous sentez suffisamment </a:t>
                      </a:r>
                      <a:r>
                        <a:rPr lang="fr-BE" sz="1800" kern="1200" dirty="0" err="1">
                          <a:solidFill>
                            <a:schemeClr val="dk1"/>
                          </a:solidFill>
                          <a:effectLst/>
                          <a:latin typeface="Verdana" panose="020B0604030504040204" pitchFamily="34" charset="0"/>
                          <a:ea typeface="Verdana" panose="020B0604030504040204" pitchFamily="34" charset="0"/>
                          <a:cs typeface="+mn-cs"/>
                        </a:rPr>
                        <a:t>reconnu-e</a:t>
                      </a:r>
                      <a:r>
                        <a:rPr lang="fr-BE" sz="1800" kern="1200" dirty="0">
                          <a:solidFill>
                            <a:schemeClr val="dk1"/>
                          </a:solidFill>
                          <a:effectLst/>
                          <a:latin typeface="Verdana" panose="020B0604030504040204" pitchFamily="34" charset="0"/>
                          <a:ea typeface="Verdana" panose="020B0604030504040204" pitchFamily="34" charset="0"/>
                          <a:cs typeface="+mn-cs"/>
                        </a:rPr>
                        <a:t> pour le travail que vous accomplissez</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35,7% </a:t>
                      </a:r>
                    </a:p>
                  </a:txBody>
                  <a:tcPr/>
                </a:tc>
                <a:extLst>
                  <a:ext uri="{0D108BD9-81ED-4DB2-BD59-A6C34878D82A}">
                    <a16:rowId xmlns:a16="http://schemas.microsoft.com/office/drawing/2014/main" val="1368924858"/>
                  </a:ext>
                </a:extLst>
              </a:tr>
            </a:tbl>
          </a:graphicData>
        </a:graphic>
      </p:graphicFrame>
      <p:graphicFrame>
        <p:nvGraphicFramePr>
          <p:cNvPr id="6" name="Espace réservé du contenu 3">
            <a:extLst>
              <a:ext uri="{FF2B5EF4-FFF2-40B4-BE49-F238E27FC236}">
                <a16:creationId xmlns:a16="http://schemas.microsoft.com/office/drawing/2014/main" id="{9FB31545-6A53-4058-BD5C-9615706BAB96}"/>
              </a:ext>
            </a:extLst>
          </p:cNvPr>
          <p:cNvGraphicFramePr>
            <a:graphicFrameLocks/>
          </p:cNvGraphicFramePr>
          <p:nvPr>
            <p:extLst>
              <p:ext uri="{D42A27DB-BD31-4B8C-83A1-F6EECF244321}">
                <p14:modId xmlns:p14="http://schemas.microsoft.com/office/powerpoint/2010/main" val="3703161595"/>
              </p:ext>
            </p:extLst>
          </p:nvPr>
        </p:nvGraphicFramePr>
        <p:xfrm>
          <a:off x="524932" y="2669698"/>
          <a:ext cx="10989732" cy="1386332"/>
        </p:xfrm>
        <a:graphic>
          <a:graphicData uri="http://schemas.openxmlformats.org/drawingml/2006/table">
            <a:tbl>
              <a:tblPr firstRow="1" bandRow="1">
                <a:tableStyleId>{5C22544A-7EE6-4342-B048-85BDC9FD1C3A}</a:tableStyleId>
              </a:tblPr>
              <a:tblGrid>
                <a:gridCol w="9114899">
                  <a:extLst>
                    <a:ext uri="{9D8B030D-6E8A-4147-A177-3AD203B41FA5}">
                      <a16:colId xmlns:a16="http://schemas.microsoft.com/office/drawing/2014/main" val="3801256717"/>
                    </a:ext>
                  </a:extLst>
                </a:gridCol>
                <a:gridCol w="1874833">
                  <a:extLst>
                    <a:ext uri="{9D8B030D-6E8A-4147-A177-3AD203B41FA5}">
                      <a16:colId xmlns:a16="http://schemas.microsoft.com/office/drawing/2014/main" val="2296195926"/>
                    </a:ext>
                  </a:extLst>
                </a:gridCol>
              </a:tblGrid>
              <a:tr h="370840">
                <a:tc>
                  <a:txBody>
                    <a:bodyPr/>
                    <a:lstStyle/>
                    <a:p>
                      <a:r>
                        <a:rPr lang="fr-BE" dirty="0">
                          <a:latin typeface="Verdana" panose="020B0604030504040204" pitchFamily="34" charset="0"/>
                          <a:ea typeface="Verdana" panose="020B0604030504040204" pitchFamily="34" charset="0"/>
                        </a:rPr>
                        <a:t>Soutien</a:t>
                      </a:r>
                    </a:p>
                  </a:txBody>
                  <a:tcPr/>
                </a:tc>
                <a:tc>
                  <a:txBody>
                    <a:bodyPr/>
                    <a:lstStyle/>
                    <a:p>
                      <a:pPr algn="ctr"/>
                      <a:r>
                        <a:rPr lang="fr-BE"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5.8. En général, vous avez suffisamment le soutien de l’équipe avec laquelle vous travaillez</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59,3%</a:t>
                      </a:r>
                    </a:p>
                  </a:txBody>
                  <a:tcPr/>
                </a:tc>
                <a:extLst>
                  <a:ext uri="{0D108BD9-81ED-4DB2-BD59-A6C34878D82A}">
                    <a16:rowId xmlns:a16="http://schemas.microsoft.com/office/drawing/2014/main" val="3156357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5.26. Votre supérieur vous soutient suffisamment dans vos tâches</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39,4% </a:t>
                      </a:r>
                    </a:p>
                  </a:txBody>
                  <a:tcPr/>
                </a:tc>
                <a:extLst>
                  <a:ext uri="{0D108BD9-81ED-4DB2-BD59-A6C34878D82A}">
                    <a16:rowId xmlns:a16="http://schemas.microsoft.com/office/drawing/2014/main" val="405678158"/>
                  </a:ext>
                </a:extLst>
              </a:tr>
            </a:tbl>
          </a:graphicData>
        </a:graphic>
      </p:graphicFrame>
      <p:graphicFrame>
        <p:nvGraphicFramePr>
          <p:cNvPr id="7" name="Espace réservé du contenu 3">
            <a:extLst>
              <a:ext uri="{FF2B5EF4-FFF2-40B4-BE49-F238E27FC236}">
                <a16:creationId xmlns:a16="http://schemas.microsoft.com/office/drawing/2014/main" id="{C357789F-7328-4FF8-8117-4009DEE28310}"/>
              </a:ext>
            </a:extLst>
          </p:cNvPr>
          <p:cNvGraphicFramePr>
            <a:graphicFrameLocks/>
          </p:cNvGraphicFramePr>
          <p:nvPr>
            <p:extLst>
              <p:ext uri="{D42A27DB-BD31-4B8C-83A1-F6EECF244321}">
                <p14:modId xmlns:p14="http://schemas.microsoft.com/office/powerpoint/2010/main" val="3454246063"/>
              </p:ext>
            </p:extLst>
          </p:nvPr>
        </p:nvGraphicFramePr>
        <p:xfrm>
          <a:off x="524933" y="4124600"/>
          <a:ext cx="10989731" cy="2401824"/>
        </p:xfrm>
        <a:graphic>
          <a:graphicData uri="http://schemas.openxmlformats.org/drawingml/2006/table">
            <a:tbl>
              <a:tblPr firstRow="1" bandRow="1">
                <a:tableStyleId>{5C22544A-7EE6-4342-B048-85BDC9FD1C3A}</a:tableStyleId>
              </a:tblPr>
              <a:tblGrid>
                <a:gridCol w="9114898">
                  <a:extLst>
                    <a:ext uri="{9D8B030D-6E8A-4147-A177-3AD203B41FA5}">
                      <a16:colId xmlns:a16="http://schemas.microsoft.com/office/drawing/2014/main" val="3801256717"/>
                    </a:ext>
                  </a:extLst>
                </a:gridCol>
                <a:gridCol w="1874833">
                  <a:extLst>
                    <a:ext uri="{9D8B030D-6E8A-4147-A177-3AD203B41FA5}">
                      <a16:colId xmlns:a16="http://schemas.microsoft.com/office/drawing/2014/main" val="2296195926"/>
                    </a:ext>
                  </a:extLst>
                </a:gridCol>
              </a:tblGrid>
              <a:tr h="370840">
                <a:tc>
                  <a:txBody>
                    <a:bodyPr/>
                    <a:lstStyle/>
                    <a:p>
                      <a:r>
                        <a:rPr lang="fr-BE" dirty="0">
                          <a:latin typeface="Verdana" panose="020B0604030504040204" pitchFamily="34" charset="0"/>
                          <a:ea typeface="Verdana" panose="020B0604030504040204" pitchFamily="34" charset="0"/>
                        </a:rPr>
                        <a:t>Réalisation de soi</a:t>
                      </a:r>
                    </a:p>
                  </a:txBody>
                  <a:tcPr/>
                </a:tc>
                <a:tc>
                  <a:txBody>
                    <a:bodyPr/>
                    <a:lstStyle/>
                    <a:p>
                      <a:pPr algn="ctr"/>
                      <a:r>
                        <a:rPr lang="fr-BE"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5.14. Vous êtes en accord avec les missions et les valeurs de l’organisme dans lequel vous travaillez</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68,7%</a:t>
                      </a:r>
                    </a:p>
                  </a:txBody>
                  <a:tcPr/>
                </a:tc>
                <a:extLst>
                  <a:ext uri="{0D108BD9-81ED-4DB2-BD59-A6C34878D82A}">
                    <a16:rowId xmlns:a16="http://schemas.microsoft.com/office/drawing/2014/main" val="392817575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5.18. Vous vous sentez actuellement </a:t>
                      </a:r>
                      <a:r>
                        <a:rPr lang="fr-BE" sz="1800" dirty="0" err="1">
                          <a:effectLst/>
                          <a:latin typeface="Verdana" panose="020B0604030504040204" pitchFamily="34" charset="0"/>
                          <a:ea typeface="Verdana" panose="020B0604030504040204" pitchFamily="34" charset="0"/>
                          <a:cs typeface="TTE1C57988t00"/>
                        </a:rPr>
                        <a:t>démotivé-e</a:t>
                      </a:r>
                      <a:r>
                        <a:rPr lang="fr-BE" sz="1800" dirty="0">
                          <a:effectLst/>
                          <a:latin typeface="Verdana" panose="020B0604030504040204" pitchFamily="34" charset="0"/>
                          <a:ea typeface="Verdana" panose="020B0604030504040204" pitchFamily="34" charset="0"/>
                          <a:cs typeface="TTE1C57988t00"/>
                        </a:rPr>
                        <a:t> par votre travail</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marR="0" lvl="0" indent="0" algn="ctr" defTabSz="457200" rtl="0" eaLnBrk="1" fontAlgn="auto" latinLnBrk="0" hangingPunct="1">
                        <a:lnSpc>
                          <a:spcPct val="115000"/>
                        </a:lnSpc>
                        <a:spcBef>
                          <a:spcPts val="0"/>
                        </a:spcBef>
                        <a:spcAft>
                          <a:spcPts val="1000"/>
                        </a:spcAft>
                        <a:buClrTx/>
                        <a:buSzTx/>
                        <a:buFontTx/>
                        <a:buNone/>
                        <a:tabLst/>
                        <a:defRPr/>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74,6% </a:t>
                      </a:r>
                    </a:p>
                  </a:txBody>
                  <a:tcPr/>
                </a:tc>
                <a:extLst>
                  <a:ext uri="{0D108BD9-81ED-4DB2-BD59-A6C34878D82A}">
                    <a16:rowId xmlns:a16="http://schemas.microsoft.com/office/drawing/2014/main" val="125767355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5.21. Votre emploi vous donne le sentiment d’un travail bien fait</a:t>
                      </a: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45,9%</a:t>
                      </a:r>
                    </a:p>
                  </a:txBody>
                  <a:tcPr/>
                </a:tc>
                <a:extLst>
                  <a:ext uri="{0D108BD9-81ED-4DB2-BD59-A6C34878D82A}">
                    <a16:rowId xmlns:a16="http://schemas.microsoft.com/office/drawing/2014/main" val="27182497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5.27. En général, vous avez le sentiment de vous épanouir personnellement dans votre travail</a:t>
                      </a: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35,9% </a:t>
                      </a:r>
                    </a:p>
                  </a:txBody>
                  <a:tcPr/>
                </a:tc>
                <a:extLst>
                  <a:ext uri="{0D108BD9-81ED-4DB2-BD59-A6C34878D82A}">
                    <a16:rowId xmlns:a16="http://schemas.microsoft.com/office/drawing/2014/main" val="555663400"/>
                  </a:ext>
                </a:extLst>
              </a:tr>
            </a:tbl>
          </a:graphicData>
        </a:graphic>
      </p:graphicFrame>
    </p:spTree>
    <p:extLst>
      <p:ext uri="{BB962C8B-B14F-4D97-AF65-F5344CB8AC3E}">
        <p14:creationId xmlns:p14="http://schemas.microsoft.com/office/powerpoint/2010/main" val="2337240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677334" y="0"/>
            <a:ext cx="8974666" cy="1320800"/>
          </a:xfrm>
        </p:spPr>
        <p:txBody>
          <a:bodyPr>
            <a:normAutofit fontScale="90000"/>
          </a:bodyPr>
          <a:lstStyle/>
          <a:p>
            <a:r>
              <a:rPr lang="fr-BE" dirty="0"/>
              <a:t>2.1.4. La dimension expressive du travail (N = 727)</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1790564194"/>
              </p:ext>
            </p:extLst>
          </p:nvPr>
        </p:nvGraphicFramePr>
        <p:xfrm>
          <a:off x="524933" y="3894666"/>
          <a:ext cx="11142132" cy="1010920"/>
        </p:xfrm>
        <a:graphic>
          <a:graphicData uri="http://schemas.openxmlformats.org/drawingml/2006/table">
            <a:tbl>
              <a:tblPr firstRow="1" bandRow="1">
                <a:tableStyleId>{5C22544A-7EE6-4342-B048-85BDC9FD1C3A}</a:tableStyleId>
              </a:tblPr>
              <a:tblGrid>
                <a:gridCol w="9241300">
                  <a:extLst>
                    <a:ext uri="{9D8B030D-6E8A-4147-A177-3AD203B41FA5}">
                      <a16:colId xmlns:a16="http://schemas.microsoft.com/office/drawing/2014/main" val="3801256717"/>
                    </a:ext>
                  </a:extLst>
                </a:gridCol>
                <a:gridCol w="1900832">
                  <a:extLst>
                    <a:ext uri="{9D8B030D-6E8A-4147-A177-3AD203B41FA5}">
                      <a16:colId xmlns:a16="http://schemas.microsoft.com/office/drawing/2014/main" val="2296195926"/>
                    </a:ext>
                  </a:extLst>
                </a:gridCol>
              </a:tblGrid>
              <a:tr h="370840">
                <a:tc>
                  <a:txBody>
                    <a:bodyPr/>
                    <a:lstStyle/>
                    <a:p>
                      <a:r>
                        <a:rPr lang="fr-BE" dirty="0">
                          <a:latin typeface="Verdana" panose="020B0604030504040204" pitchFamily="34" charset="0"/>
                          <a:ea typeface="Verdana" panose="020B0604030504040204" pitchFamily="34" charset="0"/>
                        </a:rPr>
                        <a:t>Autonomie</a:t>
                      </a:r>
                    </a:p>
                  </a:txBody>
                  <a:tcPr/>
                </a:tc>
                <a:tc>
                  <a:txBody>
                    <a:bodyPr/>
                    <a:lstStyle/>
                    <a:p>
                      <a:pPr algn="ctr"/>
                      <a:r>
                        <a:rPr lang="fr-BE"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5.5. Vous avez suffisamment d’autonomie dans votre travail (au niveau des horaires et de la gestion des tâches)</a:t>
                      </a: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72,1%</a:t>
                      </a:r>
                    </a:p>
                  </a:txBody>
                  <a:tcPr/>
                </a:tc>
                <a:extLst>
                  <a:ext uri="{0D108BD9-81ED-4DB2-BD59-A6C34878D82A}">
                    <a16:rowId xmlns:a16="http://schemas.microsoft.com/office/drawing/2014/main" val="3375965456"/>
                  </a:ext>
                </a:extLst>
              </a:tr>
            </a:tbl>
          </a:graphicData>
        </a:graphic>
      </p:graphicFrame>
      <p:graphicFrame>
        <p:nvGraphicFramePr>
          <p:cNvPr id="5" name="Espace réservé du contenu 3">
            <a:extLst>
              <a:ext uri="{FF2B5EF4-FFF2-40B4-BE49-F238E27FC236}">
                <a16:creationId xmlns:a16="http://schemas.microsoft.com/office/drawing/2014/main" id="{8414FD6C-E43B-4428-A9BF-13A345A673EA}"/>
              </a:ext>
            </a:extLst>
          </p:cNvPr>
          <p:cNvGraphicFramePr>
            <a:graphicFrameLocks/>
          </p:cNvGraphicFramePr>
          <p:nvPr>
            <p:extLst>
              <p:ext uri="{D42A27DB-BD31-4B8C-83A1-F6EECF244321}">
                <p14:modId xmlns:p14="http://schemas.microsoft.com/office/powerpoint/2010/main" val="146173660"/>
              </p:ext>
            </p:extLst>
          </p:nvPr>
        </p:nvGraphicFramePr>
        <p:xfrm>
          <a:off x="524933" y="1473200"/>
          <a:ext cx="11142132" cy="2021840"/>
        </p:xfrm>
        <a:graphic>
          <a:graphicData uri="http://schemas.openxmlformats.org/drawingml/2006/table">
            <a:tbl>
              <a:tblPr firstRow="1" bandRow="1">
                <a:tableStyleId>{5C22544A-7EE6-4342-B048-85BDC9FD1C3A}</a:tableStyleId>
              </a:tblPr>
              <a:tblGrid>
                <a:gridCol w="9241300">
                  <a:extLst>
                    <a:ext uri="{9D8B030D-6E8A-4147-A177-3AD203B41FA5}">
                      <a16:colId xmlns:a16="http://schemas.microsoft.com/office/drawing/2014/main" val="3801256717"/>
                    </a:ext>
                  </a:extLst>
                </a:gridCol>
                <a:gridCol w="1900832">
                  <a:extLst>
                    <a:ext uri="{9D8B030D-6E8A-4147-A177-3AD203B41FA5}">
                      <a16:colId xmlns:a16="http://schemas.microsoft.com/office/drawing/2014/main" val="2296195926"/>
                    </a:ext>
                  </a:extLst>
                </a:gridCol>
              </a:tblGrid>
              <a:tr h="370840">
                <a:tc>
                  <a:txBody>
                    <a:bodyPr/>
                    <a:lstStyle/>
                    <a:p>
                      <a:r>
                        <a:rPr lang="fr-BE" dirty="0">
                          <a:latin typeface="Verdana" panose="020B0604030504040204" pitchFamily="34" charset="0"/>
                          <a:ea typeface="Verdana" panose="020B0604030504040204" pitchFamily="34" charset="0"/>
                        </a:rPr>
                        <a:t>Développement professionnel</a:t>
                      </a:r>
                    </a:p>
                  </a:txBody>
                  <a:tcPr/>
                </a:tc>
                <a:tc>
                  <a:txBody>
                    <a:bodyPr/>
                    <a:lstStyle/>
                    <a:p>
                      <a:pPr algn="ctr"/>
                      <a:r>
                        <a:rPr lang="fr-BE"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Arial" panose="020B0604020202020204" pitchFamily="34" charset="0"/>
                        </a:rPr>
                        <a:t>5.13. Vous avez suffisamment l’occasion de développer vos compétences professionnelles</a:t>
                      </a:r>
                    </a:p>
                  </a:txBody>
                  <a:tcPr/>
                </a:tc>
                <a:tc>
                  <a:txBody>
                    <a:bodyPr/>
                    <a:lstStyle/>
                    <a:p>
                      <a:pPr marL="0"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44,1%</a:t>
                      </a:r>
                    </a:p>
                  </a:txBody>
                  <a:tcPr/>
                </a:tc>
                <a:extLst>
                  <a:ext uri="{0D108BD9-81ED-4DB2-BD59-A6C34878D82A}">
                    <a16:rowId xmlns:a16="http://schemas.microsoft.com/office/drawing/2014/main" val="8347121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5.28. Vous avez suffisamment la possibilité de participer à des formations (en lien avec votre fonction) qui vous intéressent</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60,3%</a:t>
                      </a:r>
                    </a:p>
                  </a:txBody>
                  <a:tcPr/>
                </a:tc>
                <a:extLst>
                  <a:ext uri="{0D108BD9-81ED-4DB2-BD59-A6C34878D82A}">
                    <a16:rowId xmlns:a16="http://schemas.microsoft.com/office/drawing/2014/main" val="360916035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5.31. Votre emploi vous donne des perspectives d’évolution professionnelle</a:t>
                      </a:r>
                      <a:endParaRPr lang="fr-BE" sz="24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0"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11,4%</a:t>
                      </a:r>
                    </a:p>
                  </a:txBody>
                  <a:tcPr/>
                </a:tc>
                <a:extLst>
                  <a:ext uri="{0D108BD9-81ED-4DB2-BD59-A6C34878D82A}">
                    <a16:rowId xmlns:a16="http://schemas.microsoft.com/office/drawing/2014/main" val="4247807171"/>
                  </a:ext>
                </a:extLst>
              </a:tr>
            </a:tbl>
          </a:graphicData>
        </a:graphic>
      </p:graphicFrame>
      <p:sp>
        <p:nvSpPr>
          <p:cNvPr id="3" name="ZoneTexte 2">
            <a:extLst>
              <a:ext uri="{FF2B5EF4-FFF2-40B4-BE49-F238E27FC236}">
                <a16:creationId xmlns:a16="http://schemas.microsoft.com/office/drawing/2014/main" id="{CD7666D3-D9D8-47B0-9F89-34B13CDB0028}"/>
              </a:ext>
            </a:extLst>
          </p:cNvPr>
          <p:cNvSpPr txBox="1"/>
          <p:nvPr/>
        </p:nvSpPr>
        <p:spPr>
          <a:xfrm>
            <a:off x="677334" y="5334000"/>
            <a:ext cx="7898316" cy="1200329"/>
          </a:xfrm>
          <a:prstGeom prst="rect">
            <a:avLst/>
          </a:prstGeom>
          <a:noFill/>
        </p:spPr>
        <p:txBody>
          <a:bodyPr wrap="none" rtlCol="0">
            <a:spAutoFit/>
          </a:bodyPr>
          <a:lstStyle/>
          <a:p>
            <a:r>
              <a:rPr lang="fr-BE" dirty="0"/>
              <a:t>36,6% souhaitent suivre des formations</a:t>
            </a:r>
          </a:p>
          <a:p>
            <a:r>
              <a:rPr lang="fr-BE" dirty="0"/>
              <a:t>28,2% souhaitent développer un projet personnel en dehors de leur travail</a:t>
            </a:r>
          </a:p>
          <a:p>
            <a:r>
              <a:rPr lang="fr-BE" dirty="0"/>
              <a:t>26,8% souhaitent plus de reconnaissance pour le travail effectué</a:t>
            </a:r>
          </a:p>
          <a:p>
            <a:r>
              <a:rPr lang="fr-BE" dirty="0"/>
              <a:t>16,9% souhaitent plus de responsabilités et d’autonomie</a:t>
            </a:r>
          </a:p>
        </p:txBody>
      </p:sp>
    </p:spTree>
    <p:extLst>
      <p:ext uri="{BB962C8B-B14F-4D97-AF65-F5344CB8AC3E}">
        <p14:creationId xmlns:p14="http://schemas.microsoft.com/office/powerpoint/2010/main" val="690193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524933" y="0"/>
            <a:ext cx="9719733" cy="1320800"/>
          </a:xfrm>
        </p:spPr>
        <p:txBody>
          <a:bodyPr>
            <a:normAutofit fontScale="90000"/>
          </a:bodyPr>
          <a:lstStyle/>
          <a:p>
            <a:r>
              <a:rPr lang="fr-BE" sz="3100" dirty="0"/>
              <a:t>2.1.5. L’équilibre entre temps de travail / de non-travail (N = 727</a:t>
            </a:r>
            <a:r>
              <a:rPr lang="fr-BE" dirty="0"/>
              <a:t>)</a:t>
            </a:r>
            <a:br>
              <a:rPr lang="fr-BE" dirty="0"/>
            </a:br>
            <a:endParaRPr lang="fr-BE" dirty="0"/>
          </a:p>
        </p:txBody>
      </p:sp>
      <p:graphicFrame>
        <p:nvGraphicFramePr>
          <p:cNvPr id="5" name="Espace réservé du contenu 3">
            <a:extLst>
              <a:ext uri="{FF2B5EF4-FFF2-40B4-BE49-F238E27FC236}">
                <a16:creationId xmlns:a16="http://schemas.microsoft.com/office/drawing/2014/main" id="{8414FD6C-E43B-4428-A9BF-13A345A673EA}"/>
              </a:ext>
            </a:extLst>
          </p:cNvPr>
          <p:cNvGraphicFramePr>
            <a:graphicFrameLocks/>
          </p:cNvGraphicFramePr>
          <p:nvPr>
            <p:extLst>
              <p:ext uri="{D42A27DB-BD31-4B8C-83A1-F6EECF244321}">
                <p14:modId xmlns:p14="http://schemas.microsoft.com/office/powerpoint/2010/main" val="873390042"/>
              </p:ext>
            </p:extLst>
          </p:nvPr>
        </p:nvGraphicFramePr>
        <p:xfrm>
          <a:off x="524933" y="1473200"/>
          <a:ext cx="11023600" cy="1651000"/>
        </p:xfrm>
        <a:graphic>
          <a:graphicData uri="http://schemas.openxmlformats.org/drawingml/2006/table">
            <a:tbl>
              <a:tblPr firstRow="1" bandRow="1">
                <a:tableStyleId>{5C22544A-7EE6-4342-B048-85BDC9FD1C3A}</a:tableStyleId>
              </a:tblPr>
              <a:tblGrid>
                <a:gridCol w="9142989">
                  <a:extLst>
                    <a:ext uri="{9D8B030D-6E8A-4147-A177-3AD203B41FA5}">
                      <a16:colId xmlns:a16="http://schemas.microsoft.com/office/drawing/2014/main" val="3801256717"/>
                    </a:ext>
                  </a:extLst>
                </a:gridCol>
                <a:gridCol w="1880611">
                  <a:extLst>
                    <a:ext uri="{9D8B030D-6E8A-4147-A177-3AD203B41FA5}">
                      <a16:colId xmlns:a16="http://schemas.microsoft.com/office/drawing/2014/main" val="2296195926"/>
                    </a:ext>
                  </a:extLst>
                </a:gridCol>
              </a:tblGrid>
              <a:tr h="370840">
                <a:tc>
                  <a:txBody>
                    <a:bodyPr/>
                    <a:lstStyle/>
                    <a:p>
                      <a:endParaRPr lang="fr-BE" sz="1800" dirty="0">
                        <a:latin typeface="Verdana" panose="020B0604030504040204" pitchFamily="34" charset="0"/>
                        <a:ea typeface="Verdana" panose="020B0604030504040204" pitchFamily="34" charset="0"/>
                      </a:endParaRPr>
                    </a:p>
                  </a:txBody>
                  <a:tcPr/>
                </a:tc>
                <a:tc>
                  <a:txBody>
                    <a:bodyPr/>
                    <a:lstStyle/>
                    <a:p>
                      <a:pPr algn="ctr"/>
                      <a:r>
                        <a:rPr lang="fr-BE" sz="1800" dirty="0">
                          <a:latin typeface="Verdana" panose="020B0604030504040204" pitchFamily="34" charset="0"/>
                          <a:ea typeface="Verdana" panose="020B0604030504040204" pitchFamily="34" charset="0"/>
                        </a:rPr>
                        <a:t>AVANT</a:t>
                      </a:r>
                    </a:p>
                  </a:txBody>
                  <a:tcPr/>
                </a:tc>
                <a:extLst>
                  <a:ext uri="{0D108BD9-81ED-4DB2-BD59-A6C34878D82A}">
                    <a16:rowId xmlns:a16="http://schemas.microsoft.com/office/drawing/2014/main" val="735053978"/>
                  </a:ext>
                </a:extLst>
              </a:tr>
              <a:tr h="370840">
                <a:tc>
                  <a:txBody>
                    <a:bodyPr/>
                    <a:lstStyle/>
                    <a:p>
                      <a:r>
                        <a:rPr lang="fr-BE" sz="1800" kern="1200" dirty="0">
                          <a:solidFill>
                            <a:schemeClr val="dk1"/>
                          </a:solidFill>
                          <a:effectLst/>
                          <a:latin typeface="Verdana" panose="020B0604030504040204" pitchFamily="34" charset="0"/>
                          <a:ea typeface="Verdana" panose="020B0604030504040204" pitchFamily="34" charset="0"/>
                          <a:cs typeface="+mn-cs"/>
                        </a:rPr>
                        <a:t>5.2. Vos horaires de travail sont généralement compatibles avec vos engagements privés</a:t>
                      </a:r>
                    </a:p>
                  </a:txBody>
                  <a:tcPr/>
                </a:tc>
                <a:tc>
                  <a:txBody>
                    <a:bodyPr/>
                    <a:lstStyle/>
                    <a:p>
                      <a:pPr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77,2%</a:t>
                      </a:r>
                    </a:p>
                  </a:txBody>
                  <a:tcPr/>
                </a:tc>
                <a:extLst>
                  <a:ext uri="{0D108BD9-81ED-4DB2-BD59-A6C34878D82A}">
                    <a16:rowId xmlns:a16="http://schemas.microsoft.com/office/drawing/2014/main" val="8347121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5.25. Lorsque vous quittez le travail, vous continuez à vous tracasser pour certains problèmes rencontrés durant la journée</a:t>
                      </a:r>
                      <a:endParaRPr lang="fr-BE" sz="1800" kern="1200" dirty="0">
                        <a:solidFill>
                          <a:schemeClr val="dk1"/>
                        </a:solidFill>
                        <a:effectLst/>
                        <a:latin typeface="Verdana" panose="020B0604030504040204" pitchFamily="34" charset="0"/>
                        <a:ea typeface="Verdana" panose="020B0604030504040204" pitchFamily="34" charset="0"/>
                        <a:cs typeface="Arial" panose="020B0604020202020204" pitchFamily="34" charset="0"/>
                      </a:endParaRPr>
                    </a:p>
                  </a:txBody>
                  <a:tcPr/>
                </a:tc>
                <a:tc>
                  <a:txBody>
                    <a:bodyPr/>
                    <a:lstStyle/>
                    <a:p>
                      <a:pPr marL="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76,5% </a:t>
                      </a:r>
                    </a:p>
                  </a:txBody>
                  <a:tcPr/>
                </a:tc>
                <a:extLst>
                  <a:ext uri="{0D108BD9-81ED-4DB2-BD59-A6C34878D82A}">
                    <a16:rowId xmlns:a16="http://schemas.microsoft.com/office/drawing/2014/main" val="3609160359"/>
                  </a:ext>
                </a:extLst>
              </a:tr>
            </a:tbl>
          </a:graphicData>
        </a:graphic>
      </p:graphicFrame>
      <p:sp>
        <p:nvSpPr>
          <p:cNvPr id="3" name="ZoneTexte 2">
            <a:extLst>
              <a:ext uri="{FF2B5EF4-FFF2-40B4-BE49-F238E27FC236}">
                <a16:creationId xmlns:a16="http://schemas.microsoft.com/office/drawing/2014/main" id="{4CBEED39-52FA-42FF-BFFB-8C4DBCD98D26}"/>
              </a:ext>
            </a:extLst>
          </p:cNvPr>
          <p:cNvSpPr txBox="1"/>
          <p:nvPr/>
        </p:nvSpPr>
        <p:spPr>
          <a:xfrm>
            <a:off x="677333" y="3429000"/>
            <a:ext cx="7285969" cy="923330"/>
          </a:xfrm>
          <a:prstGeom prst="rect">
            <a:avLst/>
          </a:prstGeom>
          <a:noFill/>
        </p:spPr>
        <p:txBody>
          <a:bodyPr wrap="none" rtlCol="0">
            <a:spAutoFit/>
          </a:bodyPr>
          <a:lstStyle/>
          <a:p>
            <a:r>
              <a:rPr lang="fr-BE" dirty="0"/>
              <a:t>11,7% souhaitent un autre aménagement de leurs horaires de travail</a:t>
            </a:r>
          </a:p>
          <a:p>
            <a:r>
              <a:rPr lang="fr-BE" dirty="0"/>
              <a:t>9,8% souhaitent diminuer leur temps de travail</a:t>
            </a:r>
          </a:p>
          <a:p>
            <a:r>
              <a:rPr lang="fr-BE" dirty="0"/>
              <a:t>5,2% souhaitent augmenter leur temps de travail</a:t>
            </a:r>
          </a:p>
        </p:txBody>
      </p:sp>
    </p:spTree>
    <p:extLst>
      <p:ext uri="{BB962C8B-B14F-4D97-AF65-F5344CB8AC3E}">
        <p14:creationId xmlns:p14="http://schemas.microsoft.com/office/powerpoint/2010/main" val="2309540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8871E-36C4-4121-A110-C3BC38F7ADE4}"/>
              </a:ext>
            </a:extLst>
          </p:cNvPr>
          <p:cNvSpPr>
            <a:spLocks noGrp="1"/>
          </p:cNvSpPr>
          <p:nvPr>
            <p:ph type="title"/>
          </p:nvPr>
        </p:nvSpPr>
        <p:spPr>
          <a:xfrm>
            <a:off x="677334" y="0"/>
            <a:ext cx="8596668" cy="1320800"/>
          </a:xfrm>
        </p:spPr>
        <p:txBody>
          <a:bodyPr>
            <a:normAutofit fontScale="90000"/>
          </a:bodyPr>
          <a:lstStyle/>
          <a:p>
            <a:r>
              <a:rPr lang="fr-BE" dirty="0"/>
              <a:t>2.2. Dans les discours: Des incertitudes quant à la capacité de « durer », des craintes quant à l’avenir</a:t>
            </a:r>
          </a:p>
        </p:txBody>
      </p:sp>
      <p:sp>
        <p:nvSpPr>
          <p:cNvPr id="3" name="Espace réservé du contenu 2">
            <a:extLst>
              <a:ext uri="{FF2B5EF4-FFF2-40B4-BE49-F238E27FC236}">
                <a16:creationId xmlns:a16="http://schemas.microsoft.com/office/drawing/2014/main" id="{3496F889-A45E-446E-B1D4-90EE707446EA}"/>
              </a:ext>
            </a:extLst>
          </p:cNvPr>
          <p:cNvSpPr>
            <a:spLocks noGrp="1"/>
          </p:cNvSpPr>
          <p:nvPr>
            <p:ph idx="1"/>
          </p:nvPr>
        </p:nvSpPr>
        <p:spPr>
          <a:xfrm>
            <a:off x="677334" y="1727199"/>
            <a:ext cx="9502986" cy="5130801"/>
          </a:xfrm>
        </p:spPr>
        <p:txBody>
          <a:bodyPr>
            <a:normAutofit/>
          </a:bodyPr>
          <a:lstStyle/>
          <a:p>
            <a:pPr marL="0" indent="0">
              <a:buNone/>
            </a:pPr>
            <a:r>
              <a:rPr lang="fr-BE" sz="3200" b="1" dirty="0">
                <a:solidFill>
                  <a:schemeClr val="tx1"/>
                </a:solidFill>
                <a:latin typeface="Calibri" panose="020F0502020204030204" pitchFamily="34" charset="0"/>
                <a:cs typeface="Calibri" panose="020F0502020204030204" pitchFamily="34" charset="0"/>
              </a:rPr>
              <a:t>45,3% </a:t>
            </a:r>
            <a:r>
              <a:rPr lang="fr-BE" sz="3200" dirty="0">
                <a:solidFill>
                  <a:schemeClr val="tx1"/>
                </a:solidFill>
                <a:latin typeface="Calibri" panose="020F0502020204030204" pitchFamily="34" charset="0"/>
                <a:cs typeface="Calibri" panose="020F0502020204030204" pitchFamily="34" charset="0"/>
              </a:rPr>
              <a:t>n’ont pas confiance dans leur avenir professionnel et l’évolution positive de leur carrière.</a:t>
            </a:r>
          </a:p>
          <a:p>
            <a:pPr marL="0" indent="0">
              <a:buNone/>
            </a:pPr>
            <a:r>
              <a:rPr lang="fr-BE" sz="3200" dirty="0">
                <a:solidFill>
                  <a:schemeClr val="tx1"/>
                </a:solidFill>
                <a:latin typeface="Calibri" panose="020F0502020204030204" pitchFamily="34" charset="0"/>
                <a:cs typeface="Calibri" panose="020F0502020204030204" pitchFamily="34" charset="0"/>
              </a:rPr>
              <a:t>2.2.1. En lien avec la sécurité socioéconomique</a:t>
            </a:r>
          </a:p>
          <a:p>
            <a:pPr marL="0" indent="0">
              <a:buNone/>
            </a:pPr>
            <a:r>
              <a:rPr lang="fr-BE" sz="3200" dirty="0">
                <a:solidFill>
                  <a:schemeClr val="tx1"/>
                </a:solidFill>
                <a:latin typeface="Calibri" panose="020F0502020204030204" pitchFamily="34" charset="0"/>
                <a:cs typeface="Calibri" panose="020F0502020204030204" pitchFamily="34" charset="0"/>
              </a:rPr>
              <a:t>2.2.2. En lien avec les conditions de travail</a:t>
            </a:r>
          </a:p>
          <a:p>
            <a:pPr marL="0" indent="0">
              <a:buNone/>
            </a:pPr>
            <a:r>
              <a:rPr lang="fr-BE" sz="3200" dirty="0">
                <a:solidFill>
                  <a:schemeClr val="tx1"/>
                </a:solidFill>
                <a:latin typeface="Calibri" panose="020F0502020204030204" pitchFamily="34" charset="0"/>
                <a:cs typeface="Calibri" panose="020F0502020204030204" pitchFamily="34" charset="0"/>
              </a:rPr>
              <a:t>2.2.3. En lien avec la santé</a:t>
            </a:r>
          </a:p>
          <a:p>
            <a:pPr marL="0" indent="0">
              <a:buNone/>
            </a:pPr>
            <a:r>
              <a:rPr lang="fr-BE" sz="3200" dirty="0">
                <a:solidFill>
                  <a:schemeClr val="tx1"/>
                </a:solidFill>
                <a:latin typeface="Calibri" panose="020F0502020204030204" pitchFamily="34" charset="0"/>
                <a:cs typeface="Calibri" panose="020F0502020204030204" pitchFamily="34" charset="0"/>
              </a:rPr>
              <a:t>2.2.4. En lien avec la dimension expressive du travail</a:t>
            </a:r>
          </a:p>
          <a:p>
            <a:pPr marL="0" indent="0">
              <a:buNone/>
            </a:pPr>
            <a:r>
              <a:rPr lang="fr-BE" sz="3200" dirty="0">
                <a:solidFill>
                  <a:schemeClr val="tx1"/>
                </a:solidFill>
                <a:latin typeface="Calibri" panose="020F0502020204030204" pitchFamily="34" charset="0"/>
                <a:cs typeface="Calibri" panose="020F0502020204030204" pitchFamily="34" charset="0"/>
              </a:rPr>
              <a:t>2.2.5. En lien avec l’équilibre entre temps de travail / de non-travail</a:t>
            </a:r>
          </a:p>
        </p:txBody>
      </p:sp>
    </p:spTree>
    <p:extLst>
      <p:ext uri="{BB962C8B-B14F-4D97-AF65-F5344CB8AC3E}">
        <p14:creationId xmlns:p14="http://schemas.microsoft.com/office/powerpoint/2010/main" val="4767117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E664E1-56EC-4834-BEB7-307404A5C93F}"/>
              </a:ext>
            </a:extLst>
          </p:cNvPr>
          <p:cNvSpPr>
            <a:spLocks noGrp="1"/>
          </p:cNvSpPr>
          <p:nvPr>
            <p:ph type="title"/>
          </p:nvPr>
        </p:nvSpPr>
        <p:spPr>
          <a:xfrm>
            <a:off x="677334" y="0"/>
            <a:ext cx="8596668" cy="1320800"/>
          </a:xfrm>
        </p:spPr>
        <p:txBody>
          <a:bodyPr/>
          <a:lstStyle/>
          <a:p>
            <a:r>
              <a:rPr lang="fr-BE" dirty="0"/>
              <a:t>2.2.1. En lien avec la sécurité socioéconomique</a:t>
            </a:r>
          </a:p>
        </p:txBody>
      </p:sp>
      <p:sp>
        <p:nvSpPr>
          <p:cNvPr id="3" name="Espace réservé du contenu 2">
            <a:extLst>
              <a:ext uri="{FF2B5EF4-FFF2-40B4-BE49-F238E27FC236}">
                <a16:creationId xmlns:a16="http://schemas.microsoft.com/office/drawing/2014/main" id="{0B282175-250A-4331-B1BE-ACCEF98A9219}"/>
              </a:ext>
            </a:extLst>
          </p:cNvPr>
          <p:cNvSpPr>
            <a:spLocks noGrp="1"/>
          </p:cNvSpPr>
          <p:nvPr>
            <p:ph idx="1"/>
          </p:nvPr>
        </p:nvSpPr>
        <p:spPr>
          <a:xfrm>
            <a:off x="677334" y="1320800"/>
            <a:ext cx="9635066" cy="5537200"/>
          </a:xfrm>
        </p:spPr>
        <p:txBody>
          <a:bodyPr>
            <a:normAutofit lnSpcReduction="10000"/>
          </a:bodyPr>
          <a:lstStyle/>
          <a:p>
            <a:r>
              <a:rPr lang="fr-BE" sz="2400" dirty="0">
                <a:solidFill>
                  <a:schemeClr val="tx1"/>
                </a:solidFill>
              </a:rPr>
              <a:t>La majorité des </a:t>
            </a:r>
            <a:r>
              <a:rPr lang="fr-BE" sz="2400" dirty="0" err="1">
                <a:solidFill>
                  <a:schemeClr val="tx1"/>
                </a:solidFill>
              </a:rPr>
              <a:t>répondant.e.s</a:t>
            </a:r>
            <a:r>
              <a:rPr lang="fr-BE" sz="2400" dirty="0">
                <a:solidFill>
                  <a:schemeClr val="tx1"/>
                </a:solidFill>
              </a:rPr>
              <a:t> estiment avoir la sécurité de l’emploi (80 %). </a:t>
            </a:r>
          </a:p>
          <a:p>
            <a:r>
              <a:rPr lang="fr-BE" sz="2400" dirty="0">
                <a:solidFill>
                  <a:schemeClr val="tx1"/>
                </a:solidFill>
              </a:rPr>
              <a:t>98,6% ont un CDI.</a:t>
            </a:r>
          </a:p>
          <a:p>
            <a:r>
              <a:rPr lang="fr-BE" sz="2400" dirty="0">
                <a:solidFill>
                  <a:schemeClr val="tx1"/>
                </a:solidFill>
              </a:rPr>
              <a:t>L’insécurité ressentie en cas de </a:t>
            </a:r>
            <a:r>
              <a:rPr lang="fr-BE" sz="2400" b="1" dirty="0">
                <a:solidFill>
                  <a:schemeClr val="tx1"/>
                </a:solidFill>
              </a:rPr>
              <a:t>situation instable de l’institution</a:t>
            </a:r>
            <a:r>
              <a:rPr lang="fr-BE" sz="2400" dirty="0">
                <a:solidFill>
                  <a:schemeClr val="tx1"/>
                </a:solidFill>
              </a:rPr>
              <a:t>:</a:t>
            </a:r>
          </a:p>
          <a:p>
            <a:pPr marL="0" indent="0">
              <a:buNone/>
            </a:pPr>
            <a:r>
              <a:rPr lang="fr-BE" sz="2400" i="1" dirty="0">
                <a:solidFill>
                  <a:schemeClr val="tx1"/>
                </a:solidFill>
              </a:rPr>
              <a:t>« Même si j’ai un CDI, je sais que des choses vont changer et c’est très difficile de créer des projets au sein de l’institution actuellement. On travaille vraiment mois par mois et </a:t>
            </a:r>
            <a:r>
              <a:rPr lang="fr-BE" sz="2400" b="1" i="1" dirty="0">
                <a:solidFill>
                  <a:schemeClr val="tx1"/>
                </a:solidFill>
              </a:rPr>
              <a:t>sans vision à long terme</a:t>
            </a:r>
            <a:r>
              <a:rPr lang="fr-BE" sz="2400" i="1" dirty="0">
                <a:solidFill>
                  <a:schemeClr val="tx1"/>
                </a:solidFill>
              </a:rPr>
              <a:t> » </a:t>
            </a:r>
            <a:r>
              <a:rPr lang="fr-BE" sz="2400" dirty="0">
                <a:solidFill>
                  <a:schemeClr val="tx1"/>
                </a:solidFill>
              </a:rPr>
              <a:t>(Marie, éducatrice et logopède, secteur handicap, 45+). </a:t>
            </a:r>
          </a:p>
          <a:p>
            <a:r>
              <a:rPr lang="fr-BE" sz="2400" b="1" dirty="0">
                <a:solidFill>
                  <a:schemeClr val="tx1"/>
                </a:solidFill>
              </a:rPr>
              <a:t>Paradoxe</a:t>
            </a:r>
            <a:r>
              <a:rPr lang="fr-BE" sz="2400" dirty="0">
                <a:solidFill>
                  <a:schemeClr val="tx1"/>
                </a:solidFill>
              </a:rPr>
              <a:t>: La sécurité socioéconomique comme « frein » au changement dans un contexte d’incertitude (marché de l’emploi, mais aussi de ses possibilités à trouver facilement un autre emploi).</a:t>
            </a:r>
          </a:p>
          <a:p>
            <a:pPr marL="0" indent="0">
              <a:buNone/>
            </a:pPr>
            <a:endParaRPr lang="fr-BE" dirty="0">
              <a:solidFill>
                <a:schemeClr val="tx1"/>
              </a:solidFill>
            </a:endParaRPr>
          </a:p>
          <a:p>
            <a:pPr marL="0" indent="0">
              <a:buNone/>
            </a:pPr>
            <a:endParaRPr lang="fr-BE" dirty="0">
              <a:solidFill>
                <a:schemeClr val="tx1"/>
              </a:solidFill>
            </a:endParaRPr>
          </a:p>
          <a:p>
            <a:pPr marL="0" indent="0">
              <a:buNone/>
            </a:pPr>
            <a:endParaRPr lang="fr-BE" dirty="0"/>
          </a:p>
        </p:txBody>
      </p:sp>
    </p:spTree>
    <p:extLst>
      <p:ext uri="{BB962C8B-B14F-4D97-AF65-F5344CB8AC3E}">
        <p14:creationId xmlns:p14="http://schemas.microsoft.com/office/powerpoint/2010/main" val="3835852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8871E-36C4-4121-A110-C3BC38F7ADE4}"/>
              </a:ext>
            </a:extLst>
          </p:cNvPr>
          <p:cNvSpPr>
            <a:spLocks noGrp="1"/>
          </p:cNvSpPr>
          <p:nvPr>
            <p:ph type="title"/>
          </p:nvPr>
        </p:nvSpPr>
        <p:spPr>
          <a:xfrm>
            <a:off x="677334" y="0"/>
            <a:ext cx="8596668" cy="1320800"/>
          </a:xfrm>
        </p:spPr>
        <p:txBody>
          <a:bodyPr>
            <a:normAutofit/>
          </a:bodyPr>
          <a:lstStyle/>
          <a:p>
            <a:r>
              <a:rPr lang="fr-BE" dirty="0"/>
              <a:t>2.2.2. En lien avec les conditions de travail</a:t>
            </a:r>
          </a:p>
        </p:txBody>
      </p:sp>
      <p:sp>
        <p:nvSpPr>
          <p:cNvPr id="3" name="Espace réservé du contenu 2">
            <a:extLst>
              <a:ext uri="{FF2B5EF4-FFF2-40B4-BE49-F238E27FC236}">
                <a16:creationId xmlns:a16="http://schemas.microsoft.com/office/drawing/2014/main" id="{3496F889-A45E-446E-B1D4-90EE707446EA}"/>
              </a:ext>
            </a:extLst>
          </p:cNvPr>
          <p:cNvSpPr>
            <a:spLocks noGrp="1"/>
          </p:cNvSpPr>
          <p:nvPr>
            <p:ph idx="1"/>
          </p:nvPr>
        </p:nvSpPr>
        <p:spPr>
          <a:xfrm>
            <a:off x="406399" y="1151468"/>
            <a:ext cx="10447867" cy="5537200"/>
          </a:xfrm>
        </p:spPr>
        <p:txBody>
          <a:bodyPr>
            <a:normAutofit/>
          </a:bodyPr>
          <a:lstStyle/>
          <a:p>
            <a:r>
              <a:rPr lang="fr-BE" sz="3200" dirty="0">
                <a:solidFill>
                  <a:schemeClr val="tx1"/>
                </a:solidFill>
              </a:rPr>
              <a:t>La surcharge et le rythme de travail</a:t>
            </a:r>
            <a:endParaRPr lang="fr-BE" sz="3200" dirty="0">
              <a:solidFill>
                <a:schemeClr val="tx1"/>
              </a:solidFill>
              <a:latin typeface="Calibri" panose="020F0502020204030204" pitchFamily="34" charset="0"/>
              <a:ea typeface="Calibri" panose="020F0502020204030204" pitchFamily="34" charset="0"/>
            </a:endParaRPr>
          </a:p>
          <a:p>
            <a:pPr marL="0" indent="0">
              <a:buNone/>
            </a:pPr>
            <a:r>
              <a:rPr lang="fr-BE" sz="3000" i="1" dirty="0">
                <a:solidFill>
                  <a:schemeClr val="tx1"/>
                </a:solidFill>
                <a:latin typeface="Calibri" panose="020F0502020204030204" pitchFamily="34" charset="0"/>
                <a:ea typeface="Calibri" panose="020F0502020204030204" pitchFamily="34" charset="0"/>
              </a:rPr>
              <a:t>« Je travaille 50h ici à l’hôpital. Je travaille tous les soirs à la maison, je travaille tous les week-ends à la maison donc </a:t>
            </a:r>
            <a:r>
              <a:rPr lang="fr-BE" sz="3000" b="1" i="1" dirty="0">
                <a:solidFill>
                  <a:schemeClr val="tx1"/>
                </a:solidFill>
                <a:latin typeface="Calibri" panose="020F0502020204030204" pitchFamily="34" charset="0"/>
                <a:ea typeface="Calibri" panose="020F0502020204030204" pitchFamily="34" charset="0"/>
              </a:rPr>
              <a:t>ça ne va plus. J’ai un âge où je peux avoir des RTT </a:t>
            </a:r>
            <a:r>
              <a:rPr lang="fr-BE" sz="3000" i="1" dirty="0">
                <a:solidFill>
                  <a:schemeClr val="tx1"/>
                </a:solidFill>
                <a:latin typeface="Calibri" panose="020F0502020204030204" pitchFamily="34" charset="0"/>
                <a:ea typeface="Calibri" panose="020F0502020204030204" pitchFamily="34" charset="0"/>
              </a:rPr>
              <a:t>(réduction de temps de travail).»</a:t>
            </a:r>
            <a:r>
              <a:rPr lang="fr-BE" sz="3200" i="1" dirty="0">
                <a:solidFill>
                  <a:schemeClr val="tx1"/>
                </a:solidFill>
                <a:latin typeface="Calibri" panose="020F0502020204030204" pitchFamily="34" charset="0"/>
                <a:ea typeface="Calibri" panose="020F0502020204030204" pitchFamily="34" charset="0"/>
              </a:rPr>
              <a:t> </a:t>
            </a:r>
          </a:p>
          <a:p>
            <a:pPr marL="0" indent="0">
              <a:buNone/>
            </a:pPr>
            <a:r>
              <a:rPr lang="fr-BE" sz="3000" i="1" dirty="0">
                <a:solidFill>
                  <a:schemeClr val="tx1"/>
                </a:solidFill>
                <a:latin typeface="Calibri" panose="020F0502020204030204" pitchFamily="34" charset="0"/>
                <a:cs typeface="Calibri" panose="020F0502020204030204" pitchFamily="34" charset="0"/>
              </a:rPr>
              <a:t>« </a:t>
            </a:r>
            <a:r>
              <a:rPr lang="fr-BE" sz="3000" b="1" i="1" dirty="0">
                <a:solidFill>
                  <a:schemeClr val="tx1"/>
                </a:solidFill>
                <a:latin typeface="Calibri" panose="020F0502020204030204" pitchFamily="34" charset="0"/>
                <a:cs typeface="Calibri" panose="020F0502020204030204" pitchFamily="34" charset="0"/>
              </a:rPr>
              <a:t>Je ne me vois pas continuer avec un stress comme ça sinon je vais mourir avant mes 65 ans. </a:t>
            </a:r>
            <a:r>
              <a:rPr lang="fr-BE" sz="3000" i="1" dirty="0">
                <a:solidFill>
                  <a:schemeClr val="tx1"/>
                </a:solidFill>
                <a:latin typeface="Calibri" panose="020F0502020204030204" pitchFamily="34" charset="0"/>
                <a:cs typeface="Calibri" panose="020F0502020204030204" pitchFamily="34" charset="0"/>
              </a:rPr>
              <a:t>Je ne dors pas bien, j’ai de la tension. Ce sont des signes physiques qui montrent que ça ne va pas bien.» </a:t>
            </a:r>
            <a:r>
              <a:rPr lang="fr-BE" sz="3000" dirty="0">
                <a:solidFill>
                  <a:schemeClr val="tx1"/>
                </a:solidFill>
                <a:latin typeface="Calibri" panose="020F0502020204030204" pitchFamily="34" charset="0"/>
                <a:cs typeface="Calibri" panose="020F0502020204030204" pitchFamily="34" charset="0"/>
              </a:rPr>
              <a:t>(Catherine, cadre infirmière en hôpital, 45+)</a:t>
            </a:r>
          </a:p>
        </p:txBody>
      </p:sp>
    </p:spTree>
    <p:extLst>
      <p:ext uri="{BB962C8B-B14F-4D97-AF65-F5344CB8AC3E}">
        <p14:creationId xmlns:p14="http://schemas.microsoft.com/office/powerpoint/2010/main" val="10783305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8871E-36C4-4121-A110-C3BC38F7ADE4}"/>
              </a:ext>
            </a:extLst>
          </p:cNvPr>
          <p:cNvSpPr>
            <a:spLocks noGrp="1"/>
          </p:cNvSpPr>
          <p:nvPr>
            <p:ph type="title"/>
          </p:nvPr>
        </p:nvSpPr>
        <p:spPr>
          <a:xfrm>
            <a:off x="677334" y="0"/>
            <a:ext cx="8596668" cy="1320800"/>
          </a:xfrm>
        </p:spPr>
        <p:txBody>
          <a:bodyPr>
            <a:normAutofit/>
          </a:bodyPr>
          <a:lstStyle/>
          <a:p>
            <a:r>
              <a:rPr lang="fr-BE" dirty="0"/>
              <a:t>2.2.2. En lien avec les conditions de travail (2)</a:t>
            </a:r>
          </a:p>
        </p:txBody>
      </p:sp>
      <p:sp>
        <p:nvSpPr>
          <p:cNvPr id="3" name="Espace réservé du contenu 2">
            <a:extLst>
              <a:ext uri="{FF2B5EF4-FFF2-40B4-BE49-F238E27FC236}">
                <a16:creationId xmlns:a16="http://schemas.microsoft.com/office/drawing/2014/main" id="{3496F889-A45E-446E-B1D4-90EE707446EA}"/>
              </a:ext>
            </a:extLst>
          </p:cNvPr>
          <p:cNvSpPr>
            <a:spLocks noGrp="1"/>
          </p:cNvSpPr>
          <p:nvPr>
            <p:ph idx="1"/>
          </p:nvPr>
        </p:nvSpPr>
        <p:spPr>
          <a:xfrm>
            <a:off x="406399" y="1320801"/>
            <a:ext cx="10447867" cy="5537200"/>
          </a:xfrm>
        </p:spPr>
        <p:txBody>
          <a:bodyPr>
            <a:normAutofit/>
          </a:bodyPr>
          <a:lstStyle/>
          <a:p>
            <a:r>
              <a:rPr lang="fr-BE" sz="3200" dirty="0">
                <a:solidFill>
                  <a:schemeClr val="tx1"/>
                </a:solidFill>
              </a:rPr>
              <a:t>Des conflits relationnels</a:t>
            </a:r>
            <a:endParaRPr lang="fr-BE" sz="3200" dirty="0">
              <a:solidFill>
                <a:schemeClr val="tx1"/>
              </a:solidFill>
              <a:latin typeface="Calibri" panose="020F0502020204030204" pitchFamily="34" charset="0"/>
              <a:ea typeface="Calibri" panose="020F0502020204030204" pitchFamily="34" charset="0"/>
            </a:endParaRPr>
          </a:p>
          <a:p>
            <a:pPr marL="0" indent="0">
              <a:buNone/>
            </a:pPr>
            <a:r>
              <a:rPr lang="fr-BE" sz="3200" i="1" dirty="0">
                <a:solidFill>
                  <a:schemeClr val="tx1"/>
                </a:solidFill>
                <a:latin typeface="Calibri" panose="020F0502020204030204" pitchFamily="34" charset="0"/>
                <a:ea typeface="Calibri" panose="020F0502020204030204" pitchFamily="34" charset="0"/>
              </a:rPr>
              <a:t>« ce que je n’aime pas, c’est cette pression, cette impression de… alors que je travaille avec de l’humain, et que l’humain, bon, n’est pas à mettre dans des cases, </a:t>
            </a:r>
            <a:r>
              <a:rPr lang="fr-BE" sz="3200" b="1" i="1" dirty="0">
                <a:solidFill>
                  <a:schemeClr val="tx1"/>
                </a:solidFill>
                <a:latin typeface="Calibri" panose="020F0502020204030204" pitchFamily="34" charset="0"/>
                <a:ea typeface="Calibri" panose="020F0502020204030204" pitchFamily="34" charset="0"/>
              </a:rPr>
              <a:t>c’est de devoir tout justifier tout le temps</a:t>
            </a:r>
            <a:r>
              <a:rPr lang="fr-BE" sz="3200" i="1" dirty="0">
                <a:solidFill>
                  <a:schemeClr val="tx1"/>
                </a:solidFill>
                <a:latin typeface="Calibri" panose="020F0502020204030204" pitchFamily="34" charset="0"/>
                <a:ea typeface="Calibri" panose="020F0502020204030204" pitchFamily="34" charset="0"/>
              </a:rPr>
              <a:t>, de telle heure à telle heure, et j’ai mis autant de minutes pour remonter toutes les personnes. « Ah c’est trop ! » Oui, mais c’est parce que j’ai parlé, j’ai échangé avec elles sur l’animation. « Oui mais vous auriez pu faire autre chose ! » Voilà, c’est tout ça qui est d’une lourdeur qui… » </a:t>
            </a:r>
            <a:r>
              <a:rPr lang="fr-BE" sz="3200" dirty="0">
                <a:solidFill>
                  <a:schemeClr val="tx1"/>
                </a:solidFill>
                <a:latin typeface="Calibri" panose="020F0502020204030204" pitchFamily="34" charset="0"/>
                <a:ea typeface="Calibri" panose="020F0502020204030204" pitchFamily="34" charset="0"/>
              </a:rPr>
              <a:t>(Romane, logo-ergo-animatrice dans une MR, 45+) </a:t>
            </a:r>
            <a:endParaRPr lang="fr-BE" sz="3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228339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8871E-36C4-4121-A110-C3BC38F7ADE4}"/>
              </a:ext>
            </a:extLst>
          </p:cNvPr>
          <p:cNvSpPr>
            <a:spLocks noGrp="1"/>
          </p:cNvSpPr>
          <p:nvPr>
            <p:ph type="title"/>
          </p:nvPr>
        </p:nvSpPr>
        <p:spPr>
          <a:xfrm>
            <a:off x="677334" y="0"/>
            <a:ext cx="8596668" cy="1320800"/>
          </a:xfrm>
        </p:spPr>
        <p:txBody>
          <a:bodyPr>
            <a:normAutofit/>
          </a:bodyPr>
          <a:lstStyle/>
          <a:p>
            <a:r>
              <a:rPr lang="fr-BE" dirty="0"/>
              <a:t>2.2.3. En lien avec la santé</a:t>
            </a:r>
          </a:p>
        </p:txBody>
      </p:sp>
      <p:sp>
        <p:nvSpPr>
          <p:cNvPr id="3" name="Espace réservé du contenu 2">
            <a:extLst>
              <a:ext uri="{FF2B5EF4-FFF2-40B4-BE49-F238E27FC236}">
                <a16:creationId xmlns:a16="http://schemas.microsoft.com/office/drawing/2014/main" id="{3496F889-A45E-446E-B1D4-90EE707446EA}"/>
              </a:ext>
            </a:extLst>
          </p:cNvPr>
          <p:cNvSpPr>
            <a:spLocks noGrp="1"/>
          </p:cNvSpPr>
          <p:nvPr>
            <p:ph idx="1"/>
          </p:nvPr>
        </p:nvSpPr>
        <p:spPr>
          <a:xfrm>
            <a:off x="677334" y="846667"/>
            <a:ext cx="9502986" cy="6011334"/>
          </a:xfrm>
        </p:spPr>
        <p:txBody>
          <a:bodyPr>
            <a:normAutofit fontScale="92500" lnSpcReduction="20000"/>
          </a:bodyPr>
          <a:lstStyle/>
          <a:p>
            <a:r>
              <a:rPr lang="fr-BE" sz="3200" dirty="0">
                <a:solidFill>
                  <a:schemeClr val="tx1"/>
                </a:solidFill>
              </a:rPr>
              <a:t>Des craintes d’épuisement physique ou des problèmes physiques qui s’accentuent:</a:t>
            </a:r>
          </a:p>
          <a:p>
            <a:pPr marL="0" indent="0">
              <a:buNone/>
            </a:pPr>
            <a:r>
              <a:rPr lang="fr-FR" sz="3200" i="1" dirty="0">
                <a:solidFill>
                  <a:schemeClr val="tx1"/>
                </a:solidFill>
                <a:latin typeface="Calibri" panose="020F0502020204030204" pitchFamily="34" charset="0"/>
                <a:cs typeface="Calibri" panose="020F0502020204030204" pitchFamily="34" charset="0"/>
              </a:rPr>
              <a:t>« Je commence à avoir de gros problèmes de dos, j’ai de l’arthrose aux cervicales, de l’arthrose dans les mains, et je me rends bien compte que je ne sais pas si je tiendrai encore 17 ans ! </a:t>
            </a:r>
            <a:r>
              <a:rPr lang="fr-FR" sz="3200" b="1" i="1" dirty="0">
                <a:solidFill>
                  <a:schemeClr val="tx1"/>
                </a:solidFill>
                <a:latin typeface="Calibri" panose="020F0502020204030204" pitchFamily="34" charset="0"/>
                <a:cs typeface="Calibri" panose="020F0502020204030204" pitchFamily="34" charset="0"/>
              </a:rPr>
              <a:t>17 ans, c’est encore long quoi</a:t>
            </a:r>
            <a:r>
              <a:rPr lang="fr-FR" sz="3200" i="1" dirty="0">
                <a:solidFill>
                  <a:schemeClr val="tx1"/>
                </a:solidFill>
                <a:latin typeface="Calibri" panose="020F0502020204030204" pitchFamily="34" charset="0"/>
                <a:cs typeface="Calibri" panose="020F0502020204030204" pitchFamily="34" charset="0"/>
              </a:rPr>
              <a:t> ! » </a:t>
            </a:r>
            <a:r>
              <a:rPr lang="fr-FR" sz="3200" dirty="0">
                <a:solidFill>
                  <a:schemeClr val="tx1"/>
                </a:solidFill>
                <a:latin typeface="Calibri" panose="020F0502020204030204" pitchFamily="34" charset="0"/>
                <a:cs typeface="Calibri" panose="020F0502020204030204" pitchFamily="34" charset="0"/>
              </a:rPr>
              <a:t>(Dominique, éducatrice dans un SRA, 45+, CESS MAX, santé)</a:t>
            </a:r>
          </a:p>
          <a:p>
            <a:pPr marL="0" indent="0">
              <a:buNone/>
            </a:pPr>
            <a:r>
              <a:rPr lang="fr-BE" sz="3200" i="1" dirty="0">
                <a:solidFill>
                  <a:schemeClr val="tx1"/>
                </a:solidFill>
                <a:latin typeface="Calibri" panose="020F0502020204030204" pitchFamily="34" charset="0"/>
                <a:cs typeface="Calibri" panose="020F0502020204030204" pitchFamily="34" charset="0"/>
              </a:rPr>
              <a:t>« Maintenant je me pose la question de mon orientation parce que je me rends compte que je ne me vois pas faire ça toute ma vie, parce que </a:t>
            </a:r>
            <a:r>
              <a:rPr lang="fr-BE" sz="3200" b="1" i="1" dirty="0">
                <a:solidFill>
                  <a:schemeClr val="tx1"/>
                </a:solidFill>
                <a:latin typeface="Calibri" panose="020F0502020204030204" pitchFamily="34" charset="0"/>
                <a:cs typeface="Calibri" panose="020F0502020204030204" pitchFamily="34" charset="0"/>
              </a:rPr>
              <a:t>c’est un métier qui prend vraiment beaucoup physiquement</a:t>
            </a:r>
            <a:r>
              <a:rPr lang="fr-BE" sz="3200" i="1" dirty="0">
                <a:solidFill>
                  <a:schemeClr val="tx1"/>
                </a:solidFill>
                <a:latin typeface="Calibri" panose="020F0502020204030204" pitchFamily="34" charset="0"/>
                <a:cs typeface="Calibri" panose="020F0502020204030204" pitchFamily="34" charset="0"/>
              </a:rPr>
              <a:t>; parce que c’est quand même un travail lourd, par moment. Et je ne sais pas non plus </a:t>
            </a:r>
            <a:r>
              <a:rPr lang="fr-BE" sz="3200" b="1" i="1" dirty="0">
                <a:solidFill>
                  <a:schemeClr val="tx1"/>
                </a:solidFill>
                <a:latin typeface="Calibri" panose="020F0502020204030204" pitchFamily="34" charset="0"/>
                <a:cs typeface="Calibri" panose="020F0502020204030204" pitchFamily="34" charset="0"/>
              </a:rPr>
              <a:t>si je supporterais à long terme</a:t>
            </a:r>
            <a:r>
              <a:rPr lang="fr-BE" sz="3200" i="1" dirty="0">
                <a:solidFill>
                  <a:schemeClr val="tx1"/>
                </a:solidFill>
                <a:latin typeface="Calibri" panose="020F0502020204030204" pitchFamily="34" charset="0"/>
                <a:cs typeface="Calibri" panose="020F0502020204030204" pitchFamily="34" charset="0"/>
              </a:rPr>
              <a:t> d’être tout le temps dans les cris, dans les pleurs. » </a:t>
            </a:r>
            <a:r>
              <a:rPr lang="fr-BE" sz="3200" dirty="0">
                <a:solidFill>
                  <a:schemeClr val="tx1"/>
                </a:solidFill>
                <a:latin typeface="Calibri" panose="020F0502020204030204" pitchFamily="34" charset="0"/>
                <a:cs typeface="Calibri" panose="020F0502020204030204" pitchFamily="34" charset="0"/>
              </a:rPr>
              <a:t>(Hélène, puéricultrice dans une crèche, CESS MAX)</a:t>
            </a:r>
          </a:p>
        </p:txBody>
      </p:sp>
    </p:spTree>
    <p:extLst>
      <p:ext uri="{BB962C8B-B14F-4D97-AF65-F5344CB8AC3E}">
        <p14:creationId xmlns:p14="http://schemas.microsoft.com/office/powerpoint/2010/main" val="308562183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8871E-36C4-4121-A110-C3BC38F7ADE4}"/>
              </a:ext>
            </a:extLst>
          </p:cNvPr>
          <p:cNvSpPr>
            <a:spLocks noGrp="1"/>
          </p:cNvSpPr>
          <p:nvPr>
            <p:ph type="title"/>
          </p:nvPr>
        </p:nvSpPr>
        <p:spPr>
          <a:xfrm>
            <a:off x="677334" y="0"/>
            <a:ext cx="8596668" cy="1320800"/>
          </a:xfrm>
        </p:spPr>
        <p:txBody>
          <a:bodyPr>
            <a:normAutofit/>
          </a:bodyPr>
          <a:lstStyle/>
          <a:p>
            <a:r>
              <a:rPr lang="fr-BE" dirty="0"/>
              <a:t>2.2.3. En lien avec la santé (2)</a:t>
            </a:r>
          </a:p>
        </p:txBody>
      </p:sp>
      <p:sp>
        <p:nvSpPr>
          <p:cNvPr id="3" name="Espace réservé du contenu 2">
            <a:extLst>
              <a:ext uri="{FF2B5EF4-FFF2-40B4-BE49-F238E27FC236}">
                <a16:creationId xmlns:a16="http://schemas.microsoft.com/office/drawing/2014/main" id="{3496F889-A45E-446E-B1D4-90EE707446EA}"/>
              </a:ext>
            </a:extLst>
          </p:cNvPr>
          <p:cNvSpPr>
            <a:spLocks noGrp="1"/>
          </p:cNvSpPr>
          <p:nvPr>
            <p:ph idx="1"/>
          </p:nvPr>
        </p:nvSpPr>
        <p:spPr>
          <a:xfrm>
            <a:off x="677334" y="897467"/>
            <a:ext cx="9502986" cy="5960534"/>
          </a:xfrm>
        </p:spPr>
        <p:txBody>
          <a:bodyPr>
            <a:normAutofit/>
          </a:bodyPr>
          <a:lstStyle/>
          <a:p>
            <a:r>
              <a:rPr lang="fr-BE" sz="3200" dirty="0">
                <a:solidFill>
                  <a:schemeClr val="tx1"/>
                </a:solidFill>
              </a:rPr>
              <a:t>Des inquiétudes concernant la santé mentale (épuisement, burn-out)</a:t>
            </a:r>
            <a:r>
              <a:rPr lang="fr-BE" sz="3200" dirty="0">
                <a:solidFill>
                  <a:schemeClr val="tx1"/>
                </a:solidFill>
                <a:latin typeface="Calibri" panose="020F0502020204030204" pitchFamily="34" charset="0"/>
                <a:ea typeface="Calibri" panose="020F0502020204030204" pitchFamily="34" charset="0"/>
              </a:rPr>
              <a:t> </a:t>
            </a:r>
          </a:p>
          <a:p>
            <a:pPr marL="0" indent="0">
              <a:buNone/>
            </a:pPr>
            <a:r>
              <a:rPr lang="fr-BE" sz="3200" i="1" dirty="0">
                <a:solidFill>
                  <a:schemeClr val="tx1"/>
                </a:solidFill>
                <a:latin typeface="Calibri" panose="020F0502020204030204" pitchFamily="34" charset="0"/>
                <a:ea typeface="Calibri" panose="020F0502020204030204" pitchFamily="34" charset="0"/>
              </a:rPr>
              <a:t>« J'ai 45 ans, je ne me sens pas spécialement vieille, mais tous mes collègues ont moins de 30 ! Donc je me dis voilà, et puis en réfléchissant, je me dis voilà, en fait, je suis à la moitié de mon parcours professionnel ! Mais moi, </a:t>
            </a:r>
            <a:r>
              <a:rPr lang="fr-BE" sz="3200" b="1" i="1" dirty="0">
                <a:solidFill>
                  <a:schemeClr val="tx1"/>
                </a:solidFill>
                <a:latin typeface="Calibri" panose="020F0502020204030204" pitchFamily="34" charset="0"/>
                <a:ea typeface="Calibri" panose="020F0502020204030204" pitchFamily="34" charset="0"/>
              </a:rPr>
              <a:t>continuer 20 ans comme maintenant, dans 2 ans, on me met dans une boîte, ou j'ai flingué quelqu'un quoi</a:t>
            </a:r>
            <a:r>
              <a:rPr lang="fr-BE" sz="3200" i="1" dirty="0">
                <a:solidFill>
                  <a:schemeClr val="tx1"/>
                </a:solidFill>
                <a:latin typeface="Calibri" panose="020F0502020204030204" pitchFamily="34" charset="0"/>
                <a:ea typeface="Calibri" panose="020F0502020204030204" pitchFamily="34" charset="0"/>
              </a:rPr>
              <a:t> ! » </a:t>
            </a:r>
            <a:r>
              <a:rPr lang="fr-BE" sz="3200" dirty="0">
                <a:solidFill>
                  <a:schemeClr val="tx1"/>
                </a:solidFill>
                <a:latin typeface="Calibri" panose="020F0502020204030204" pitchFamily="34" charset="0"/>
                <a:ea typeface="Calibri" panose="020F0502020204030204" pitchFamily="34" charset="0"/>
              </a:rPr>
              <a:t>(Laurence, responsale d’un service d’Aides familiales, 45+).</a:t>
            </a:r>
            <a:endParaRPr lang="fr-BE" sz="3200" dirty="0">
              <a:solidFill>
                <a:schemeClr val="tx1"/>
              </a:solidFill>
            </a:endParaRPr>
          </a:p>
          <a:p>
            <a:pPr marL="0" indent="0">
              <a:buNone/>
            </a:pPr>
            <a:endParaRPr lang="fr-BE" dirty="0">
              <a:solidFill>
                <a:schemeClr val="tx1"/>
              </a:solidFill>
            </a:endParaRPr>
          </a:p>
        </p:txBody>
      </p:sp>
    </p:spTree>
    <p:extLst>
      <p:ext uri="{BB962C8B-B14F-4D97-AF65-F5344CB8AC3E}">
        <p14:creationId xmlns:p14="http://schemas.microsoft.com/office/powerpoint/2010/main" val="383865920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107936"/>
            <a:ext cx="8596668" cy="1320800"/>
          </a:xfrm>
        </p:spPr>
        <p:txBody>
          <a:bodyPr/>
          <a:lstStyle/>
          <a:p>
            <a:r>
              <a:rPr lang="fr-BE" dirty="0"/>
              <a:t>1. Méthodologie de l’évaluation</a:t>
            </a:r>
          </a:p>
        </p:txBody>
      </p:sp>
      <p:sp>
        <p:nvSpPr>
          <p:cNvPr id="3" name="Espace réservé du contenu 2"/>
          <p:cNvSpPr>
            <a:spLocks noGrp="1"/>
          </p:cNvSpPr>
          <p:nvPr>
            <p:ph idx="1"/>
          </p:nvPr>
        </p:nvSpPr>
        <p:spPr>
          <a:xfrm>
            <a:off x="609601" y="937669"/>
            <a:ext cx="9517803" cy="6191264"/>
          </a:xfrm>
        </p:spPr>
        <p:txBody>
          <a:bodyPr>
            <a:normAutofit/>
          </a:bodyPr>
          <a:lstStyle/>
          <a:p>
            <a:pPr marL="0" indent="0" algn="just">
              <a:buNone/>
            </a:pPr>
            <a:endParaRPr lang="fr-BE" sz="2800" dirty="0">
              <a:solidFill>
                <a:schemeClr val="tx1"/>
              </a:solidFill>
              <a:sym typeface="Wingdings" pitchFamily="2" charset="2"/>
            </a:endParaRPr>
          </a:p>
        </p:txBody>
      </p:sp>
    </p:spTree>
    <p:extLst>
      <p:ext uri="{BB962C8B-B14F-4D97-AF65-F5344CB8AC3E}">
        <p14:creationId xmlns:p14="http://schemas.microsoft.com/office/powerpoint/2010/main" val="4171090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AC6E82-A991-4A5D-82C8-5AB34F1C7C55}"/>
              </a:ext>
            </a:extLst>
          </p:cNvPr>
          <p:cNvSpPr>
            <a:spLocks noGrp="1"/>
          </p:cNvSpPr>
          <p:nvPr>
            <p:ph type="title"/>
          </p:nvPr>
        </p:nvSpPr>
        <p:spPr>
          <a:xfrm>
            <a:off x="677334" y="0"/>
            <a:ext cx="8596668" cy="1320800"/>
          </a:xfrm>
        </p:spPr>
        <p:txBody>
          <a:bodyPr/>
          <a:lstStyle/>
          <a:p>
            <a:r>
              <a:rPr lang="fr-BE" dirty="0"/>
              <a:t>Le problème de santé comme déclencheur de la remise en question</a:t>
            </a:r>
          </a:p>
        </p:txBody>
      </p:sp>
      <p:sp>
        <p:nvSpPr>
          <p:cNvPr id="3" name="Espace réservé du contenu 2">
            <a:extLst>
              <a:ext uri="{FF2B5EF4-FFF2-40B4-BE49-F238E27FC236}">
                <a16:creationId xmlns:a16="http://schemas.microsoft.com/office/drawing/2014/main" id="{881D1C9B-F15F-46CA-B912-851C19956074}"/>
              </a:ext>
            </a:extLst>
          </p:cNvPr>
          <p:cNvSpPr>
            <a:spLocks noGrp="1"/>
          </p:cNvSpPr>
          <p:nvPr>
            <p:ph idx="1"/>
          </p:nvPr>
        </p:nvSpPr>
        <p:spPr>
          <a:xfrm>
            <a:off x="677333" y="1185333"/>
            <a:ext cx="10413999" cy="5672667"/>
          </a:xfrm>
        </p:spPr>
        <p:txBody>
          <a:bodyPr>
            <a:normAutofit/>
          </a:bodyPr>
          <a:lstStyle/>
          <a:p>
            <a:r>
              <a:rPr lang="fr-BE" sz="3200" i="1" dirty="0">
                <a:solidFill>
                  <a:schemeClr val="tx1"/>
                </a:solidFill>
              </a:rPr>
              <a:t>« Ça m’a vraiment donné l’occasion de réfléchir » « Ça a été un peu une remise ne question. Je me suis dit </a:t>
            </a:r>
            <a:r>
              <a:rPr lang="fr-BE" sz="3200" b="1" i="1" dirty="0">
                <a:solidFill>
                  <a:schemeClr val="tx1"/>
                </a:solidFill>
              </a:rPr>
              <a:t>‘’ je me suis pas cassé le pied par hasard’’</a:t>
            </a:r>
            <a:r>
              <a:rPr lang="fr-BE" sz="3200" i="1" dirty="0">
                <a:solidFill>
                  <a:schemeClr val="tx1"/>
                </a:solidFill>
              </a:rPr>
              <a:t>. J’étais très fatiguée, physiquement, émotionnellement aussi. (…) je me suis rendu compte que ce que je vivais depuis des mois, c’était lourd aussi bien physiquement qu’émotionnellement. Et pouf ! On se casse quelque chose. Et puis là on réfléchit un peu et on se dit, ‘’est-ce que vraiment je suis prête (…) </a:t>
            </a:r>
            <a:r>
              <a:rPr lang="fr-BE" sz="3200" b="1" i="1" dirty="0">
                <a:solidFill>
                  <a:schemeClr val="tx1"/>
                </a:solidFill>
              </a:rPr>
              <a:t>à continuer à faire ça pendant 18- 20 ans</a:t>
            </a:r>
            <a:r>
              <a:rPr lang="fr-BE" sz="3200" i="1" dirty="0">
                <a:solidFill>
                  <a:schemeClr val="tx1"/>
                </a:solidFill>
              </a:rPr>
              <a:t> ? » </a:t>
            </a:r>
            <a:r>
              <a:rPr lang="fr-BE" sz="3200" dirty="0">
                <a:solidFill>
                  <a:schemeClr val="tx1"/>
                </a:solidFill>
              </a:rPr>
              <a:t>(Alice, infirmière en Chef en hôpital).</a:t>
            </a:r>
          </a:p>
        </p:txBody>
      </p:sp>
    </p:spTree>
    <p:extLst>
      <p:ext uri="{BB962C8B-B14F-4D97-AF65-F5344CB8AC3E}">
        <p14:creationId xmlns:p14="http://schemas.microsoft.com/office/powerpoint/2010/main" val="3151138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8871E-36C4-4121-A110-C3BC38F7ADE4}"/>
              </a:ext>
            </a:extLst>
          </p:cNvPr>
          <p:cNvSpPr>
            <a:spLocks noGrp="1"/>
          </p:cNvSpPr>
          <p:nvPr>
            <p:ph type="title"/>
          </p:nvPr>
        </p:nvSpPr>
        <p:spPr>
          <a:xfrm>
            <a:off x="677334" y="0"/>
            <a:ext cx="8596668" cy="1320800"/>
          </a:xfrm>
        </p:spPr>
        <p:txBody>
          <a:bodyPr>
            <a:normAutofit/>
          </a:bodyPr>
          <a:lstStyle/>
          <a:p>
            <a:r>
              <a:rPr lang="fr-BE" dirty="0"/>
              <a:t>2.2.4. En lien avec la dimension expressive</a:t>
            </a:r>
          </a:p>
        </p:txBody>
      </p:sp>
      <p:sp>
        <p:nvSpPr>
          <p:cNvPr id="3" name="Espace réservé du contenu 2">
            <a:extLst>
              <a:ext uri="{FF2B5EF4-FFF2-40B4-BE49-F238E27FC236}">
                <a16:creationId xmlns:a16="http://schemas.microsoft.com/office/drawing/2014/main" id="{3496F889-A45E-446E-B1D4-90EE707446EA}"/>
              </a:ext>
            </a:extLst>
          </p:cNvPr>
          <p:cNvSpPr>
            <a:spLocks noGrp="1"/>
          </p:cNvSpPr>
          <p:nvPr>
            <p:ph idx="1"/>
          </p:nvPr>
        </p:nvSpPr>
        <p:spPr>
          <a:xfrm>
            <a:off x="677334" y="1320801"/>
            <a:ext cx="9502986" cy="5537200"/>
          </a:xfrm>
        </p:spPr>
        <p:txBody>
          <a:bodyPr>
            <a:normAutofit/>
          </a:bodyPr>
          <a:lstStyle/>
          <a:p>
            <a:r>
              <a:rPr lang="fr-BE" sz="2800" dirty="0">
                <a:solidFill>
                  <a:schemeClr val="tx1"/>
                </a:solidFill>
              </a:rPr>
              <a:t>La perte de sens au travail / la dissonance de valeurs:</a:t>
            </a:r>
          </a:p>
          <a:p>
            <a:pPr marL="0" indent="0">
              <a:buNone/>
            </a:pPr>
            <a:r>
              <a:rPr lang="fr-BE" sz="2800" i="1" dirty="0">
                <a:solidFill>
                  <a:schemeClr val="tx1"/>
                </a:solidFill>
                <a:latin typeface="Calibri" panose="020F0502020204030204" pitchFamily="34" charset="0"/>
                <a:ea typeface="Calibri" panose="020F0502020204030204" pitchFamily="34" charset="0"/>
              </a:rPr>
              <a:t>« Je ne m’y retrouve plus ! (…) C’est la politique générale de l’immigration qui me semble déplorable. Je me retrouve confrontée à des injustices qui sont parfois difficiles à expliquer aux gens, de ne pas pouvoir se faire rejoindre par leur famille parce qu’ils ne travaillent pas ou parce que la loi ne leur permet pas, alors que ça me semble un droit fondamental, alors je fais quoi ? Je sers à quoi ? Quel est mon rôle dans tout ça ? Alors je me dis, </a:t>
            </a:r>
            <a:r>
              <a:rPr lang="fr-BE" sz="2800" b="1" i="1" dirty="0">
                <a:solidFill>
                  <a:schemeClr val="tx1"/>
                </a:solidFill>
                <a:latin typeface="Calibri" panose="020F0502020204030204" pitchFamily="34" charset="0"/>
                <a:ea typeface="Calibri" panose="020F0502020204030204" pitchFamily="34" charset="0"/>
              </a:rPr>
              <a:t>est ce que j’ai encore envie de faire ça pendant 11 ans</a:t>
            </a:r>
            <a:r>
              <a:rPr lang="fr-BE" sz="2800" i="1" dirty="0">
                <a:solidFill>
                  <a:schemeClr val="tx1"/>
                </a:solidFill>
                <a:latin typeface="Calibri" panose="020F0502020204030204" pitchFamily="34" charset="0"/>
                <a:ea typeface="Calibri" panose="020F0502020204030204" pitchFamily="34" charset="0"/>
              </a:rPr>
              <a:t> ? » </a:t>
            </a:r>
            <a:r>
              <a:rPr lang="fr-BE" sz="2800" dirty="0">
                <a:solidFill>
                  <a:schemeClr val="tx1"/>
                </a:solidFill>
                <a:latin typeface="Calibri" panose="020F0502020204030204" pitchFamily="34" charset="0"/>
                <a:ea typeface="Calibri" panose="020F0502020204030204" pitchFamily="34" charset="0"/>
              </a:rPr>
              <a:t>(Inès, assistante sociale dans le secteur de l’immigration, 45+)</a:t>
            </a:r>
          </a:p>
        </p:txBody>
      </p:sp>
    </p:spTree>
    <p:extLst>
      <p:ext uri="{BB962C8B-B14F-4D97-AF65-F5344CB8AC3E}">
        <p14:creationId xmlns:p14="http://schemas.microsoft.com/office/powerpoint/2010/main" val="240948233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8871E-36C4-4121-A110-C3BC38F7ADE4}"/>
              </a:ext>
            </a:extLst>
          </p:cNvPr>
          <p:cNvSpPr>
            <a:spLocks noGrp="1"/>
          </p:cNvSpPr>
          <p:nvPr>
            <p:ph type="title"/>
          </p:nvPr>
        </p:nvSpPr>
        <p:spPr>
          <a:xfrm>
            <a:off x="677334" y="0"/>
            <a:ext cx="8596668" cy="1320800"/>
          </a:xfrm>
        </p:spPr>
        <p:txBody>
          <a:bodyPr/>
          <a:lstStyle/>
          <a:p>
            <a:r>
              <a:rPr lang="fr-BE" dirty="0"/>
              <a:t>2.2.4. En lien avec la dimension expressive (2)</a:t>
            </a:r>
          </a:p>
        </p:txBody>
      </p:sp>
      <p:sp>
        <p:nvSpPr>
          <p:cNvPr id="3" name="Espace réservé du contenu 2">
            <a:extLst>
              <a:ext uri="{FF2B5EF4-FFF2-40B4-BE49-F238E27FC236}">
                <a16:creationId xmlns:a16="http://schemas.microsoft.com/office/drawing/2014/main" id="{3496F889-A45E-446E-B1D4-90EE707446EA}"/>
              </a:ext>
            </a:extLst>
          </p:cNvPr>
          <p:cNvSpPr>
            <a:spLocks noGrp="1"/>
          </p:cNvSpPr>
          <p:nvPr>
            <p:ph idx="1"/>
          </p:nvPr>
        </p:nvSpPr>
        <p:spPr>
          <a:xfrm>
            <a:off x="677333" y="1320801"/>
            <a:ext cx="10535164" cy="5537200"/>
          </a:xfrm>
        </p:spPr>
        <p:txBody>
          <a:bodyPr>
            <a:normAutofit lnSpcReduction="10000"/>
          </a:bodyPr>
          <a:lstStyle/>
          <a:p>
            <a:r>
              <a:rPr lang="fr-BE" sz="2800" dirty="0">
                <a:solidFill>
                  <a:schemeClr val="tx1"/>
                </a:solidFill>
              </a:rPr>
              <a:t>Le sentiment de ne plus (pouvoir) faire du bon travail:</a:t>
            </a:r>
          </a:p>
          <a:p>
            <a:pPr marL="0" indent="0">
              <a:buNone/>
            </a:pPr>
            <a:r>
              <a:rPr lang="fr-BE" sz="2000" i="1" dirty="0">
                <a:solidFill>
                  <a:schemeClr val="tx1"/>
                </a:solidFill>
              </a:rPr>
              <a:t>« C’est un autre boulot. C’est plus un travail de suivi. Il y a quelque chose qui se développe avec la famille. Ici, c’est tout à fait anonyme je trouve. C’est de ça aussi que moi, je suis beaucoup plus anonyme, je dirais, avec les enfants aussi. </a:t>
            </a:r>
            <a:r>
              <a:rPr lang="fr-BE" sz="2000" b="1" i="1" dirty="0">
                <a:solidFill>
                  <a:schemeClr val="tx1"/>
                </a:solidFill>
              </a:rPr>
              <a:t>Il y a plus le lien, je n’arrive plus à faire le lien</a:t>
            </a:r>
            <a:r>
              <a:rPr lang="fr-BE" sz="2000" i="1" dirty="0">
                <a:solidFill>
                  <a:schemeClr val="tx1"/>
                </a:solidFill>
              </a:rPr>
              <a:t>. Je prends mes distances » « On s’occupe d’enfants, nous. Si on n’est pas bien nous, comment on peut bien s’occuper des enfants » </a:t>
            </a:r>
            <a:r>
              <a:rPr lang="fr-BE" sz="2000" dirty="0">
                <a:solidFill>
                  <a:schemeClr val="tx1"/>
                </a:solidFill>
              </a:rPr>
              <a:t>(Corine, puéricultrice garde d’enfants malades à domicile, 45+, CESS MAX)</a:t>
            </a:r>
          </a:p>
          <a:p>
            <a:r>
              <a:rPr lang="fr-BE" sz="2800" dirty="0">
                <a:solidFill>
                  <a:schemeClr val="tx1"/>
                </a:solidFill>
              </a:rPr>
              <a:t>Le manque de reconnaissance:</a:t>
            </a:r>
          </a:p>
          <a:p>
            <a:pPr marL="0" indent="0">
              <a:buNone/>
            </a:pPr>
            <a:r>
              <a:rPr lang="fr-BE" sz="2000" i="1" dirty="0">
                <a:solidFill>
                  <a:schemeClr val="tx1"/>
                </a:solidFill>
              </a:rPr>
              <a:t>« Quand il fait ses speechs, là, quand il y a des festivités ou quoique ce soit, il met toujours en avant l’équipe kiné-ergo, donc ergo, c’est ceux qui s’occupent des activités, des sorties, et le personnel soignant, </a:t>
            </a:r>
            <a:r>
              <a:rPr lang="fr-BE" sz="2000" b="1" i="1" dirty="0">
                <a:solidFill>
                  <a:schemeClr val="tx1"/>
                </a:solidFill>
              </a:rPr>
              <a:t>faut quand même se rendre compte que sans nous, ça ne tourne pas ! mais on n’est jamais mis… au dessus quoi</a:t>
            </a:r>
            <a:r>
              <a:rPr lang="fr-BE" sz="2000" i="1" dirty="0">
                <a:solidFill>
                  <a:schemeClr val="tx1"/>
                </a:solidFill>
              </a:rPr>
              <a:t> ! Alors que c’est quand même grâce à nous que sa boîte, elle tourne ! C’est toujours ergo, kiné et… voilà ! C’est quand même nous qui faisons le sale boulot, qui sommes là les week-ends, les ergo et les kiné, ils sont pas là les week-ends ! Donc… </a:t>
            </a:r>
            <a:r>
              <a:rPr lang="fr-BE" sz="2000" b="1" i="1" dirty="0">
                <a:solidFill>
                  <a:schemeClr val="tx1"/>
                </a:solidFill>
              </a:rPr>
              <a:t>pas beaucoup de reconnaissance</a:t>
            </a:r>
            <a:r>
              <a:rPr lang="fr-BE" sz="2000" i="1" dirty="0">
                <a:solidFill>
                  <a:schemeClr val="tx1"/>
                </a:solidFill>
              </a:rPr>
              <a:t> ! » </a:t>
            </a:r>
            <a:r>
              <a:rPr lang="fr-BE" sz="2000" dirty="0">
                <a:solidFill>
                  <a:schemeClr val="tx1"/>
                </a:solidFill>
              </a:rPr>
              <a:t>(Mélusine, aide-soignante dans une MR, CESS MAX)</a:t>
            </a:r>
          </a:p>
        </p:txBody>
      </p:sp>
    </p:spTree>
    <p:extLst>
      <p:ext uri="{BB962C8B-B14F-4D97-AF65-F5344CB8AC3E}">
        <p14:creationId xmlns:p14="http://schemas.microsoft.com/office/powerpoint/2010/main" val="1514397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2473F83-6287-419F-9EBF-66944BB4C5A1}"/>
              </a:ext>
            </a:extLst>
          </p:cNvPr>
          <p:cNvSpPr>
            <a:spLocks noGrp="1"/>
          </p:cNvSpPr>
          <p:nvPr>
            <p:ph idx="1"/>
          </p:nvPr>
        </p:nvSpPr>
        <p:spPr>
          <a:xfrm>
            <a:off x="677333" y="1320800"/>
            <a:ext cx="10490776" cy="5537199"/>
          </a:xfrm>
        </p:spPr>
        <p:txBody>
          <a:bodyPr>
            <a:normAutofit fontScale="70000" lnSpcReduction="20000"/>
          </a:bodyPr>
          <a:lstStyle/>
          <a:p>
            <a:r>
              <a:rPr lang="fr-BE" sz="4000" dirty="0">
                <a:solidFill>
                  <a:schemeClr val="tx1"/>
                </a:solidFill>
              </a:rPr>
              <a:t>La lassitude / le manque de développement professionnel / l’envie d’ouvrir le champ des possibles:</a:t>
            </a:r>
          </a:p>
          <a:p>
            <a:r>
              <a:rPr lang="fr-BE" sz="3200" i="1" dirty="0">
                <a:solidFill>
                  <a:schemeClr val="tx1"/>
                </a:solidFill>
              </a:rPr>
              <a:t>« Oui, je gagne bien ma vie, enfin tout à fait correctement, j’ai pas de problème, j’ai la sécurité, c’est confortable… mais y’a un truc plus fort que moi au fond de moi qui me dit… ‘bin ouais, mais il y a un moment où </a:t>
            </a:r>
            <a:r>
              <a:rPr lang="fr-BE" sz="3200" b="1" i="1" dirty="0">
                <a:solidFill>
                  <a:schemeClr val="tx1"/>
                </a:solidFill>
              </a:rPr>
              <a:t>il va falloir que t’acceptes que t’as envie de faire d’autres choses (…)</a:t>
            </a:r>
            <a:r>
              <a:rPr lang="fr-BE" sz="3200" i="1" dirty="0">
                <a:solidFill>
                  <a:schemeClr val="tx1"/>
                </a:solidFill>
              </a:rPr>
              <a:t> »</a:t>
            </a:r>
            <a:r>
              <a:rPr lang="fr-BE" sz="3200" dirty="0">
                <a:solidFill>
                  <a:schemeClr val="tx1"/>
                </a:solidFill>
              </a:rPr>
              <a:t> (</a:t>
            </a:r>
            <a:r>
              <a:rPr lang="fr-BE" sz="3200" dirty="0" err="1">
                <a:solidFill>
                  <a:schemeClr val="tx1"/>
                </a:solidFill>
              </a:rPr>
              <a:t>Mascha</a:t>
            </a:r>
            <a:r>
              <a:rPr lang="fr-BE" sz="3200" dirty="0">
                <a:solidFill>
                  <a:schemeClr val="tx1"/>
                </a:solidFill>
              </a:rPr>
              <a:t>, responsable d’activités, éducation permanente, CESS MAX)</a:t>
            </a:r>
            <a:r>
              <a:rPr lang="fr-BE" sz="3200" i="1" dirty="0">
                <a:solidFill>
                  <a:schemeClr val="tx1"/>
                </a:solidFill>
              </a:rPr>
              <a:t> </a:t>
            </a:r>
          </a:p>
          <a:p>
            <a:r>
              <a:rPr lang="fr-BE" sz="3200" i="1" dirty="0">
                <a:solidFill>
                  <a:schemeClr val="tx1"/>
                </a:solidFill>
              </a:rPr>
              <a:t>« Je pense </a:t>
            </a:r>
            <a:r>
              <a:rPr lang="fr-BE" sz="3200" b="1" i="1" dirty="0">
                <a:solidFill>
                  <a:schemeClr val="tx1"/>
                </a:solidFill>
              </a:rPr>
              <a:t>avoir fait le tour de la question</a:t>
            </a:r>
            <a:r>
              <a:rPr lang="fr-BE" sz="3200" i="1" dirty="0">
                <a:solidFill>
                  <a:schemeClr val="tx1"/>
                </a:solidFill>
              </a:rPr>
              <a:t>. Autant c’est un travail enrichissant, autant, au bout d’un moment, je n’y trouve plus mon compte ». « Je sens bien </a:t>
            </a:r>
            <a:r>
              <a:rPr lang="fr-BE" sz="3200" b="1" i="1" dirty="0">
                <a:solidFill>
                  <a:schemeClr val="tx1"/>
                </a:solidFill>
              </a:rPr>
              <a:t>qu’il y a quelque chose qui doit se passer</a:t>
            </a:r>
            <a:r>
              <a:rPr lang="fr-BE" sz="3200" i="1" dirty="0">
                <a:solidFill>
                  <a:schemeClr val="tx1"/>
                </a:solidFill>
              </a:rPr>
              <a:t>.» </a:t>
            </a:r>
            <a:r>
              <a:rPr lang="fr-BE" sz="3200" dirty="0">
                <a:solidFill>
                  <a:schemeClr val="tx1"/>
                </a:solidFill>
              </a:rPr>
              <a:t>(Véronique, assistante en psychologie dans l’aide à la jeunesse, santé)</a:t>
            </a:r>
          </a:p>
          <a:p>
            <a:r>
              <a:rPr lang="fr-BE" sz="3100" i="1" dirty="0">
                <a:solidFill>
                  <a:schemeClr val="tx1"/>
                </a:solidFill>
              </a:rPr>
              <a:t>« et donc ça je trouvais, à 35 ans, 36 ans, j’avais l’impression que c’était pas possible d’envisager de rester là jusque à la pension </a:t>
            </a:r>
            <a:r>
              <a:rPr lang="fr-BE" sz="3100" b="1" i="1" dirty="0">
                <a:solidFill>
                  <a:schemeClr val="tx1"/>
                </a:solidFill>
              </a:rPr>
              <a:t>sans avoir une perspective d’avancer, ou en tout cas d’apprendre</a:t>
            </a:r>
            <a:r>
              <a:rPr lang="fr-BE" sz="3100" i="1" dirty="0">
                <a:solidFill>
                  <a:schemeClr val="tx1"/>
                </a:solidFill>
              </a:rPr>
              <a:t>. » </a:t>
            </a:r>
            <a:r>
              <a:rPr lang="fr-BE" sz="3100" dirty="0">
                <a:solidFill>
                  <a:schemeClr val="tx1"/>
                </a:solidFill>
              </a:rPr>
              <a:t>(Louna, employée dans un théâtre, CESS MAX)</a:t>
            </a:r>
          </a:p>
          <a:p>
            <a:pPr marL="0" indent="0">
              <a:buNone/>
            </a:pPr>
            <a:endParaRPr lang="fr-BE" sz="3200" dirty="0">
              <a:solidFill>
                <a:schemeClr val="tx1"/>
              </a:solidFill>
            </a:endParaRPr>
          </a:p>
          <a:p>
            <a:endParaRPr lang="fr-BE" sz="3200" dirty="0">
              <a:solidFill>
                <a:schemeClr val="tx1"/>
              </a:solidFill>
            </a:endParaRPr>
          </a:p>
          <a:p>
            <a:pPr marL="0" indent="0">
              <a:buNone/>
            </a:pPr>
            <a:endParaRPr lang="fr-BE" dirty="0"/>
          </a:p>
        </p:txBody>
      </p:sp>
      <p:sp>
        <p:nvSpPr>
          <p:cNvPr id="4" name="Titre 1">
            <a:extLst>
              <a:ext uri="{FF2B5EF4-FFF2-40B4-BE49-F238E27FC236}">
                <a16:creationId xmlns:a16="http://schemas.microsoft.com/office/drawing/2014/main" id="{46EEAF9D-EB56-4B0B-8AF2-B7A10329114A}"/>
              </a:ext>
            </a:extLst>
          </p:cNvPr>
          <p:cNvSpPr txBox="1">
            <a:spLocks/>
          </p:cNvSpPr>
          <p:nvPr/>
        </p:nvSpPr>
        <p:spPr>
          <a:xfrm>
            <a:off x="677334" y="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2.2.4. En lien avec la dimension expressive (3)</a:t>
            </a:r>
          </a:p>
        </p:txBody>
      </p:sp>
    </p:spTree>
    <p:extLst>
      <p:ext uri="{BB962C8B-B14F-4D97-AF65-F5344CB8AC3E}">
        <p14:creationId xmlns:p14="http://schemas.microsoft.com/office/powerpoint/2010/main" val="2661368114"/>
      </p:ext>
    </p:extLst>
  </p:cSld>
  <p:clrMapOvr>
    <a:masterClrMapping/>
  </p:clrMapOvr>
  <mc:AlternateContent xmlns:mc="http://schemas.openxmlformats.org/markup-compatibility/2006" xmlns:p14="http://schemas.microsoft.com/office/powerpoint/2010/main">
    <mc:Choice Requires="p14">
      <p:transition spd="slow" p14:dur="2000">
        <p:wheel spokes="1"/>
      </p:transition>
    </mc:Choice>
    <mc:Fallback xmlns="">
      <p:transition spd="slow">
        <p:wheel spokes="1"/>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576D0F-7DBA-47FA-8173-8D28617920EB}"/>
              </a:ext>
            </a:extLst>
          </p:cNvPr>
          <p:cNvSpPr>
            <a:spLocks noGrp="1"/>
          </p:cNvSpPr>
          <p:nvPr>
            <p:ph type="title"/>
          </p:nvPr>
        </p:nvSpPr>
        <p:spPr>
          <a:xfrm>
            <a:off x="677334" y="0"/>
            <a:ext cx="8596668" cy="1320800"/>
          </a:xfrm>
        </p:spPr>
        <p:txBody>
          <a:bodyPr/>
          <a:lstStyle/>
          <a:p>
            <a:r>
              <a:rPr lang="fr-BE" dirty="0"/>
              <a:t>2.2.5. En lien avec l’équilibre travail / hors-travail </a:t>
            </a:r>
          </a:p>
        </p:txBody>
      </p:sp>
      <p:sp>
        <p:nvSpPr>
          <p:cNvPr id="3" name="Espace réservé du contenu 2">
            <a:extLst>
              <a:ext uri="{FF2B5EF4-FFF2-40B4-BE49-F238E27FC236}">
                <a16:creationId xmlns:a16="http://schemas.microsoft.com/office/drawing/2014/main" id="{BD2B0155-C356-4DF6-BB4A-A4534ABB95C6}"/>
              </a:ext>
            </a:extLst>
          </p:cNvPr>
          <p:cNvSpPr>
            <a:spLocks noGrp="1"/>
          </p:cNvSpPr>
          <p:nvPr>
            <p:ph idx="1"/>
          </p:nvPr>
        </p:nvSpPr>
        <p:spPr>
          <a:xfrm>
            <a:off x="677333" y="1320800"/>
            <a:ext cx="10227734" cy="5537200"/>
          </a:xfrm>
        </p:spPr>
        <p:txBody>
          <a:bodyPr>
            <a:normAutofit fontScale="85000" lnSpcReduction="20000"/>
          </a:bodyPr>
          <a:lstStyle/>
          <a:p>
            <a:r>
              <a:rPr lang="fr-BE" sz="2600" i="1" dirty="0">
                <a:solidFill>
                  <a:schemeClr val="tx1"/>
                </a:solidFill>
                <a:ea typeface="Calibri" panose="020F0502020204030204" pitchFamily="34" charset="0"/>
                <a:cs typeface="Times New Roman" panose="02020603050405020304" pitchFamily="18" charset="0"/>
              </a:rPr>
              <a:t>« Maintenant, </a:t>
            </a:r>
            <a:r>
              <a:rPr lang="fr-BE" sz="2600" b="1" i="1" dirty="0">
                <a:solidFill>
                  <a:schemeClr val="tx1"/>
                </a:solidFill>
                <a:ea typeface="Calibri" panose="020F0502020204030204" pitchFamily="34" charset="0"/>
                <a:cs typeface="Times New Roman" panose="02020603050405020304" pitchFamily="18" charset="0"/>
              </a:rPr>
              <a:t>comme je suis maman</a:t>
            </a:r>
            <a:r>
              <a:rPr lang="fr-BE" sz="2600" i="1" dirty="0">
                <a:solidFill>
                  <a:schemeClr val="tx1"/>
                </a:solidFill>
                <a:ea typeface="Calibri" panose="020F0502020204030204" pitchFamily="34" charset="0"/>
                <a:cs typeface="Times New Roman" panose="02020603050405020304" pitchFamily="18" charset="0"/>
              </a:rPr>
              <a:t>, et que c’était très compliqué mes horaires, c’était de ne plus avoir, en tout cas qu’on puisse discuter, parce qu’il m’a fait énormément de plannings où je pouvais me retrouver à faire 3-4 jours/semaines où je travaillais 12 heures par jour. J’arrivais à 9h, je rentrais, il était 23h, le lendemain je repartais à 9h… » </a:t>
            </a:r>
            <a:r>
              <a:rPr lang="fr-BE" sz="2600" dirty="0">
                <a:solidFill>
                  <a:schemeClr val="tx1"/>
                </a:solidFill>
                <a:ea typeface="Calibri" panose="020F0502020204030204" pitchFamily="34" charset="0"/>
                <a:cs typeface="Times New Roman" panose="02020603050405020304" pitchFamily="18" charset="0"/>
              </a:rPr>
              <a:t>(Louna, employée dans un théâtre, CESS MAX)</a:t>
            </a:r>
          </a:p>
          <a:p>
            <a:r>
              <a:rPr lang="fr-BE" sz="2600" i="1" dirty="0">
                <a:solidFill>
                  <a:schemeClr val="tx1"/>
                </a:solidFill>
              </a:rPr>
              <a:t>« Je me pose des questions de savoir si c’est le fait de moi-même avoir eu un enfant et qui a l’âge d’enfants dont je m’occupe. Et de me dire que </a:t>
            </a:r>
            <a:r>
              <a:rPr lang="fr-BE" sz="2600" b="1" i="1" dirty="0">
                <a:solidFill>
                  <a:schemeClr val="tx1"/>
                </a:solidFill>
              </a:rPr>
              <a:t>je m’occupe d’autres enfants et que je laisse la mienne chez une gardienne</a:t>
            </a:r>
            <a:r>
              <a:rPr lang="fr-BE" sz="2600" i="1" dirty="0">
                <a:solidFill>
                  <a:schemeClr val="tx1"/>
                </a:solidFill>
              </a:rPr>
              <a:t>. J’ai aussi eu besoin d’un temps d’adaptation et de confiance avant de pouvoir y laisser ma fille. » </a:t>
            </a:r>
            <a:r>
              <a:rPr lang="fr-BE" sz="2600" dirty="0">
                <a:solidFill>
                  <a:schemeClr val="tx1"/>
                </a:solidFill>
              </a:rPr>
              <a:t>(Hélène, puéricultrice dans une crèche, CESS MAX).</a:t>
            </a:r>
          </a:p>
          <a:p>
            <a:r>
              <a:rPr lang="fr-BE" sz="2600" i="1" dirty="0">
                <a:solidFill>
                  <a:schemeClr val="tx1"/>
                </a:solidFill>
              </a:rPr>
              <a:t>« </a:t>
            </a:r>
            <a:r>
              <a:rPr lang="fr-FR" sz="2600" i="1" dirty="0">
                <a:solidFill>
                  <a:schemeClr val="tx1"/>
                </a:solidFill>
              </a:rPr>
              <a:t>Donc voilà, ça reste, ça reste un... </a:t>
            </a:r>
            <a:r>
              <a:rPr lang="fr-FR" sz="2600" b="1" i="1" dirty="0">
                <a:solidFill>
                  <a:schemeClr val="tx1"/>
                </a:solidFill>
              </a:rPr>
              <a:t>Un regret</a:t>
            </a:r>
            <a:r>
              <a:rPr lang="fr-FR" sz="2600" i="1" dirty="0">
                <a:solidFill>
                  <a:schemeClr val="tx1"/>
                </a:solidFill>
              </a:rPr>
              <a:t>. Puisque bon, après l'accident, on a construit une maison, euh, la naissance de ma première fille est arrivée. Donc voilà, les choses se sont, les choses se sont enchaînées et je n’ai pas pu revenir en arrière pour terminer ce que j'avais commencé. Voilà, j'espère qu'un jour je le terminerai et que je le ferai, donc. »</a:t>
            </a:r>
            <a:r>
              <a:rPr lang="fr-FR" sz="2600" dirty="0">
                <a:solidFill>
                  <a:schemeClr val="tx1"/>
                </a:solidFill>
              </a:rPr>
              <a:t> (Colette, responsable dans un centre d’action interculturelle, CESS MAX) </a:t>
            </a:r>
            <a:endParaRPr lang="fr-BE" sz="2600" dirty="0">
              <a:solidFill>
                <a:schemeClr val="tx1"/>
              </a:solidFill>
            </a:endParaRPr>
          </a:p>
          <a:p>
            <a:endParaRPr lang="fr-BE" dirty="0"/>
          </a:p>
        </p:txBody>
      </p:sp>
    </p:spTree>
    <p:extLst>
      <p:ext uri="{BB962C8B-B14F-4D97-AF65-F5344CB8AC3E}">
        <p14:creationId xmlns:p14="http://schemas.microsoft.com/office/powerpoint/2010/main" val="2258317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0D648C-A095-4F3F-8736-734B68D6B26F}"/>
              </a:ext>
            </a:extLst>
          </p:cNvPr>
          <p:cNvSpPr>
            <a:spLocks noGrp="1"/>
          </p:cNvSpPr>
          <p:nvPr>
            <p:ph type="title"/>
          </p:nvPr>
        </p:nvSpPr>
        <p:spPr>
          <a:xfrm>
            <a:off x="677334" y="0"/>
            <a:ext cx="8596668" cy="1320800"/>
          </a:xfrm>
        </p:spPr>
        <p:txBody>
          <a:bodyPr/>
          <a:lstStyle/>
          <a:p>
            <a:r>
              <a:rPr lang="fr-BE" dirty="0"/>
              <a:t>2.3. Des « freins » à l’évolution</a:t>
            </a:r>
          </a:p>
        </p:txBody>
      </p:sp>
      <p:sp>
        <p:nvSpPr>
          <p:cNvPr id="3" name="Espace réservé du contenu 2">
            <a:extLst>
              <a:ext uri="{FF2B5EF4-FFF2-40B4-BE49-F238E27FC236}">
                <a16:creationId xmlns:a16="http://schemas.microsoft.com/office/drawing/2014/main" id="{7D508BD9-15C6-4764-AB16-AA437F3F7FA9}"/>
              </a:ext>
            </a:extLst>
          </p:cNvPr>
          <p:cNvSpPr>
            <a:spLocks noGrp="1"/>
          </p:cNvSpPr>
          <p:nvPr>
            <p:ph idx="1"/>
          </p:nvPr>
        </p:nvSpPr>
        <p:spPr>
          <a:xfrm>
            <a:off x="677333" y="603683"/>
            <a:ext cx="10987925" cy="6254318"/>
          </a:xfrm>
        </p:spPr>
        <p:txBody>
          <a:bodyPr>
            <a:noAutofit/>
          </a:bodyPr>
          <a:lstStyle/>
          <a:p>
            <a:r>
              <a:rPr lang="fr-BE" sz="2800" b="1" dirty="0">
                <a:solidFill>
                  <a:schemeClr val="tx1"/>
                </a:solidFill>
              </a:rPr>
              <a:t>La sécurité socio-économique:</a:t>
            </a:r>
          </a:p>
          <a:p>
            <a:pPr marL="0" indent="0">
              <a:buNone/>
            </a:pPr>
            <a:r>
              <a:rPr lang="fr-FR" sz="2800" i="1" dirty="0">
                <a:solidFill>
                  <a:schemeClr val="tx1"/>
                </a:solidFill>
              </a:rPr>
              <a:t>« Je voudrais. Je souhaiterais le quitter, </a:t>
            </a:r>
            <a:r>
              <a:rPr lang="fr-FR" sz="2800" b="1" i="1" dirty="0">
                <a:solidFill>
                  <a:schemeClr val="tx1"/>
                </a:solidFill>
              </a:rPr>
              <a:t>mais comme financièrement, c'est compliqué</a:t>
            </a:r>
            <a:r>
              <a:rPr lang="fr-FR" sz="2800" i="1" dirty="0">
                <a:solidFill>
                  <a:schemeClr val="tx1"/>
                </a:solidFill>
              </a:rPr>
              <a:t>. Voilà je peux pas quitter comme ça. » </a:t>
            </a:r>
            <a:r>
              <a:rPr lang="fr-FR" sz="2800" dirty="0">
                <a:solidFill>
                  <a:schemeClr val="tx1"/>
                </a:solidFill>
              </a:rPr>
              <a:t>(Colette, responsable dans un centre d’action interculturelle, CESS MAX)</a:t>
            </a:r>
          </a:p>
          <a:p>
            <a:r>
              <a:rPr lang="fr-BE" sz="2800" b="1" dirty="0">
                <a:solidFill>
                  <a:schemeClr val="tx1"/>
                </a:solidFill>
              </a:rPr>
              <a:t>La « peur » de l’inconnu:</a:t>
            </a:r>
          </a:p>
          <a:p>
            <a:pPr marL="0" indent="0">
              <a:buNone/>
            </a:pPr>
            <a:r>
              <a:rPr lang="fr-BE" sz="2800" i="1" dirty="0">
                <a:solidFill>
                  <a:schemeClr val="tx1"/>
                </a:solidFill>
              </a:rPr>
              <a:t>« Parce que je n’osais pas, j’avais déjà pensé aller voir ailleurs, mais je n’osais pas parce que, </a:t>
            </a:r>
            <a:r>
              <a:rPr lang="fr-BE" sz="2800" i="1" dirty="0" err="1">
                <a:solidFill>
                  <a:schemeClr val="tx1"/>
                </a:solidFill>
              </a:rPr>
              <a:t>bè</a:t>
            </a:r>
            <a:r>
              <a:rPr lang="fr-BE" sz="2800" i="1" dirty="0">
                <a:solidFill>
                  <a:schemeClr val="tx1"/>
                </a:solidFill>
              </a:rPr>
              <a:t>, </a:t>
            </a:r>
            <a:r>
              <a:rPr lang="fr-BE" sz="2800" b="1" i="1" dirty="0">
                <a:solidFill>
                  <a:schemeClr val="tx1"/>
                </a:solidFill>
              </a:rPr>
              <a:t>peur de l’inconnu</a:t>
            </a:r>
            <a:r>
              <a:rPr lang="fr-BE" sz="2800" i="1" dirty="0">
                <a:solidFill>
                  <a:schemeClr val="tx1"/>
                </a:solidFill>
              </a:rPr>
              <a:t>, j’avais un CDI temps plein, les années d’ancienneté qui étaient là, donc je n’osais pas aller voir ailleurs ! » </a:t>
            </a:r>
            <a:r>
              <a:rPr lang="fr-BE" sz="2800" dirty="0">
                <a:solidFill>
                  <a:schemeClr val="tx1"/>
                </a:solidFill>
              </a:rPr>
              <a:t>(Mélusine, aide-soignante dans une MR, CESS MAX, sans emploi).</a:t>
            </a:r>
          </a:p>
        </p:txBody>
      </p:sp>
    </p:spTree>
    <p:extLst>
      <p:ext uri="{BB962C8B-B14F-4D97-AF65-F5344CB8AC3E}">
        <p14:creationId xmlns:p14="http://schemas.microsoft.com/office/powerpoint/2010/main" val="25191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0D648C-A095-4F3F-8736-734B68D6B26F}"/>
              </a:ext>
            </a:extLst>
          </p:cNvPr>
          <p:cNvSpPr>
            <a:spLocks noGrp="1"/>
          </p:cNvSpPr>
          <p:nvPr>
            <p:ph type="title"/>
          </p:nvPr>
        </p:nvSpPr>
        <p:spPr>
          <a:xfrm>
            <a:off x="677334" y="0"/>
            <a:ext cx="8596668" cy="1320800"/>
          </a:xfrm>
        </p:spPr>
        <p:txBody>
          <a:bodyPr/>
          <a:lstStyle/>
          <a:p>
            <a:r>
              <a:rPr lang="fr-BE" dirty="0"/>
              <a:t>2.3. Des « freins » à l’évolution (2)</a:t>
            </a:r>
          </a:p>
        </p:txBody>
      </p:sp>
      <p:sp>
        <p:nvSpPr>
          <p:cNvPr id="3" name="Espace réservé du contenu 2">
            <a:extLst>
              <a:ext uri="{FF2B5EF4-FFF2-40B4-BE49-F238E27FC236}">
                <a16:creationId xmlns:a16="http://schemas.microsoft.com/office/drawing/2014/main" id="{7D508BD9-15C6-4764-AB16-AA437F3F7FA9}"/>
              </a:ext>
            </a:extLst>
          </p:cNvPr>
          <p:cNvSpPr>
            <a:spLocks noGrp="1"/>
          </p:cNvSpPr>
          <p:nvPr>
            <p:ph idx="1"/>
          </p:nvPr>
        </p:nvSpPr>
        <p:spPr>
          <a:xfrm>
            <a:off x="408373" y="660400"/>
            <a:ext cx="10715348" cy="5872580"/>
          </a:xfrm>
        </p:spPr>
        <p:txBody>
          <a:bodyPr>
            <a:noAutofit/>
          </a:bodyPr>
          <a:lstStyle/>
          <a:p>
            <a:r>
              <a:rPr lang="fr-BE" sz="2800" b="1" dirty="0">
                <a:solidFill>
                  <a:schemeClr val="tx1"/>
                </a:solidFill>
              </a:rPr>
              <a:t>Les craintes des réactions de l’employeur:</a:t>
            </a:r>
          </a:p>
          <a:p>
            <a:pPr marL="0" indent="0">
              <a:buNone/>
            </a:pPr>
            <a:r>
              <a:rPr lang="fr-BE" sz="2800" i="1" dirty="0">
                <a:solidFill>
                  <a:schemeClr val="tx1"/>
                </a:solidFill>
              </a:rPr>
              <a:t>« C’est ça vraiment le problème qu’on n’ose pas non plus demander à l’employeur (d’adapter le poste) parce qu’on se dit qu’il préférera sûrement quelqu’un de jeune et en bonne santé. C’est ça le dilemme aussi parce que </a:t>
            </a:r>
            <a:r>
              <a:rPr lang="fr-BE" sz="2800" b="1" i="1" dirty="0">
                <a:solidFill>
                  <a:schemeClr val="tx1"/>
                </a:solidFill>
              </a:rPr>
              <a:t>si on se plaint trop de sa santé, on risque d’être mis de côté</a:t>
            </a:r>
            <a:r>
              <a:rPr lang="fr-BE" sz="2800" i="1" dirty="0">
                <a:solidFill>
                  <a:schemeClr val="tx1"/>
                </a:solidFill>
              </a:rPr>
              <a:t>. » </a:t>
            </a:r>
            <a:r>
              <a:rPr lang="fr-BE" sz="2800" dirty="0">
                <a:solidFill>
                  <a:schemeClr val="tx1"/>
                </a:solidFill>
              </a:rPr>
              <a:t>(Françoise, Kinésithérapeute en MRS, 45+, santé)</a:t>
            </a:r>
          </a:p>
          <a:p>
            <a:r>
              <a:rPr lang="fr-BE" sz="2800" b="1" dirty="0">
                <a:solidFill>
                  <a:schemeClr val="tx1"/>
                </a:solidFill>
              </a:rPr>
              <a:t>La loyauté envers son lieu de travail:</a:t>
            </a:r>
          </a:p>
          <a:p>
            <a:pPr marL="0" indent="0">
              <a:buNone/>
            </a:pPr>
            <a:r>
              <a:rPr lang="fr-BE" sz="2800" i="1" dirty="0">
                <a:solidFill>
                  <a:schemeClr val="tx1"/>
                </a:solidFill>
              </a:rPr>
              <a:t>« Beaucoup de mes collègues et moi-même, on n’ose même pas envoyer un CV parce qu’on aurait le </a:t>
            </a:r>
            <a:r>
              <a:rPr lang="fr-BE" sz="2800" b="1" i="1" dirty="0">
                <a:solidFill>
                  <a:schemeClr val="tx1"/>
                </a:solidFill>
              </a:rPr>
              <a:t>sentiment d’abandonner le bateau </a:t>
            </a:r>
            <a:r>
              <a:rPr lang="fr-BE" sz="2800" i="1" dirty="0">
                <a:solidFill>
                  <a:schemeClr val="tx1"/>
                </a:solidFill>
              </a:rPr>
              <a:t>et le travail qu’on a réalisé depuis tant d’années. » </a:t>
            </a:r>
            <a:r>
              <a:rPr lang="fr-BE" sz="2800" dirty="0">
                <a:solidFill>
                  <a:schemeClr val="tx1"/>
                </a:solidFill>
              </a:rPr>
              <a:t>(Marie, éducatrice et logopède dans une structure d’hébergement pour PSH, 45+).</a:t>
            </a:r>
          </a:p>
        </p:txBody>
      </p:sp>
    </p:spTree>
    <p:extLst>
      <p:ext uri="{BB962C8B-B14F-4D97-AF65-F5344CB8AC3E}">
        <p14:creationId xmlns:p14="http://schemas.microsoft.com/office/powerpoint/2010/main" val="918289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0D648C-A095-4F3F-8736-734B68D6B26F}"/>
              </a:ext>
            </a:extLst>
          </p:cNvPr>
          <p:cNvSpPr>
            <a:spLocks noGrp="1"/>
          </p:cNvSpPr>
          <p:nvPr>
            <p:ph type="title"/>
          </p:nvPr>
        </p:nvSpPr>
        <p:spPr>
          <a:xfrm>
            <a:off x="677334" y="0"/>
            <a:ext cx="8596668" cy="1320800"/>
          </a:xfrm>
        </p:spPr>
        <p:txBody>
          <a:bodyPr/>
          <a:lstStyle/>
          <a:p>
            <a:r>
              <a:rPr lang="fr-BE" dirty="0"/>
              <a:t>2.3. Des « freins » à l’évolution (3)</a:t>
            </a:r>
          </a:p>
        </p:txBody>
      </p:sp>
      <p:sp>
        <p:nvSpPr>
          <p:cNvPr id="3" name="Espace réservé du contenu 2">
            <a:extLst>
              <a:ext uri="{FF2B5EF4-FFF2-40B4-BE49-F238E27FC236}">
                <a16:creationId xmlns:a16="http://schemas.microsoft.com/office/drawing/2014/main" id="{7D508BD9-15C6-4764-AB16-AA437F3F7FA9}"/>
              </a:ext>
            </a:extLst>
          </p:cNvPr>
          <p:cNvSpPr>
            <a:spLocks noGrp="1"/>
          </p:cNvSpPr>
          <p:nvPr>
            <p:ph idx="1"/>
          </p:nvPr>
        </p:nvSpPr>
        <p:spPr>
          <a:xfrm>
            <a:off x="381739" y="603683"/>
            <a:ext cx="10679837" cy="6365288"/>
          </a:xfrm>
        </p:spPr>
        <p:txBody>
          <a:bodyPr>
            <a:normAutofit/>
          </a:bodyPr>
          <a:lstStyle/>
          <a:p>
            <a:r>
              <a:rPr lang="fr-BE" sz="2800" b="1" dirty="0">
                <a:solidFill>
                  <a:schemeClr val="tx1"/>
                </a:solidFill>
              </a:rPr>
              <a:t>Le contexte professionnel:</a:t>
            </a:r>
          </a:p>
          <a:p>
            <a:pPr marL="0" indent="0">
              <a:buNone/>
            </a:pPr>
            <a:r>
              <a:rPr lang="fr-BE" sz="2800" i="1" dirty="0">
                <a:solidFill>
                  <a:schemeClr val="tx1"/>
                </a:solidFill>
              </a:rPr>
              <a:t>« Je rêverais un jour, d’avoir, du lundi au vendredi, j’avoue, et peut-être même un 4/5</a:t>
            </a:r>
            <a:r>
              <a:rPr lang="fr-BE" sz="2800" i="1" baseline="30000" dirty="0">
                <a:solidFill>
                  <a:schemeClr val="tx1"/>
                </a:solidFill>
              </a:rPr>
              <a:t>ème</a:t>
            </a:r>
            <a:r>
              <a:rPr lang="fr-BE" sz="2800" i="1" dirty="0">
                <a:solidFill>
                  <a:schemeClr val="tx1"/>
                </a:solidFill>
              </a:rPr>
              <a:t>, plus tard, ne pas travailler le mercredi, mais je sais que… </a:t>
            </a:r>
            <a:r>
              <a:rPr lang="fr-BE" sz="2800" b="1" i="1" dirty="0">
                <a:solidFill>
                  <a:schemeClr val="tx1"/>
                </a:solidFill>
              </a:rPr>
              <a:t>c’est pas quelque chose que je peux revendiquer maintenant</a:t>
            </a:r>
            <a:r>
              <a:rPr lang="fr-BE" sz="2800" i="1" dirty="0">
                <a:solidFill>
                  <a:schemeClr val="tx1"/>
                </a:solidFill>
              </a:rPr>
              <a:t>. » </a:t>
            </a:r>
            <a:r>
              <a:rPr lang="fr-BE" sz="2800" dirty="0">
                <a:solidFill>
                  <a:schemeClr val="tx1"/>
                </a:solidFill>
              </a:rPr>
              <a:t>(Louna, employée dans un théâtre, CESS MAX)</a:t>
            </a:r>
          </a:p>
          <a:p>
            <a:r>
              <a:rPr lang="fr-BE" sz="2800" b="1" dirty="0">
                <a:solidFill>
                  <a:schemeClr val="tx1"/>
                </a:solidFill>
              </a:rPr>
              <a:t>Le contexte familial:</a:t>
            </a:r>
          </a:p>
          <a:p>
            <a:pPr marL="0" indent="0">
              <a:buNone/>
            </a:pPr>
            <a:r>
              <a:rPr lang="fr-BE" sz="2800" i="1" dirty="0">
                <a:solidFill>
                  <a:schemeClr val="tx1"/>
                </a:solidFill>
              </a:rPr>
              <a:t>« surtout que je suis dans une situation où… j’ai une maison, une épouse, 3 enfants, et donc je ne peux plus faire tout ce que je veux. (…) je me suis engagé auprès de ma compagne, on a fait des enfants de manière réfléchie, donc voilà, </a:t>
            </a:r>
            <a:r>
              <a:rPr lang="fr-BE" sz="2800" b="1" i="1" dirty="0">
                <a:solidFill>
                  <a:schemeClr val="tx1"/>
                </a:solidFill>
              </a:rPr>
              <a:t>je ne peux pas tout lâcher</a:t>
            </a:r>
            <a:r>
              <a:rPr lang="fr-BE" sz="2800" i="1" dirty="0">
                <a:solidFill>
                  <a:schemeClr val="tx1"/>
                </a:solidFill>
              </a:rPr>
              <a:t>… »</a:t>
            </a:r>
            <a:r>
              <a:rPr lang="fr-BE" sz="2800" dirty="0">
                <a:solidFill>
                  <a:schemeClr val="tx1"/>
                </a:solidFill>
              </a:rPr>
              <a:t> (Mathieu, éducateur dans un SRJ, 45+, santé)</a:t>
            </a:r>
          </a:p>
          <a:p>
            <a:pPr marL="0" indent="0">
              <a:buNone/>
            </a:pPr>
            <a:endParaRPr lang="fr-BE" dirty="0">
              <a:solidFill>
                <a:schemeClr val="tx1"/>
              </a:solidFill>
            </a:endParaRPr>
          </a:p>
        </p:txBody>
      </p:sp>
    </p:spTree>
    <p:extLst>
      <p:ext uri="{BB962C8B-B14F-4D97-AF65-F5344CB8AC3E}">
        <p14:creationId xmlns:p14="http://schemas.microsoft.com/office/powerpoint/2010/main" val="4112492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0D648C-A095-4F3F-8736-734B68D6B26F}"/>
              </a:ext>
            </a:extLst>
          </p:cNvPr>
          <p:cNvSpPr>
            <a:spLocks noGrp="1"/>
          </p:cNvSpPr>
          <p:nvPr>
            <p:ph type="title"/>
          </p:nvPr>
        </p:nvSpPr>
        <p:spPr>
          <a:xfrm>
            <a:off x="677334" y="0"/>
            <a:ext cx="8596668" cy="1320800"/>
          </a:xfrm>
        </p:spPr>
        <p:txBody>
          <a:bodyPr/>
          <a:lstStyle/>
          <a:p>
            <a:r>
              <a:rPr lang="fr-BE" dirty="0"/>
              <a:t>2.3. Des « freins » à l’évolution (4)</a:t>
            </a:r>
          </a:p>
        </p:txBody>
      </p:sp>
      <p:sp>
        <p:nvSpPr>
          <p:cNvPr id="3" name="Espace réservé du contenu 2">
            <a:extLst>
              <a:ext uri="{FF2B5EF4-FFF2-40B4-BE49-F238E27FC236}">
                <a16:creationId xmlns:a16="http://schemas.microsoft.com/office/drawing/2014/main" id="{7D508BD9-15C6-4764-AB16-AA437F3F7FA9}"/>
              </a:ext>
            </a:extLst>
          </p:cNvPr>
          <p:cNvSpPr>
            <a:spLocks noGrp="1"/>
          </p:cNvSpPr>
          <p:nvPr>
            <p:ph idx="1"/>
          </p:nvPr>
        </p:nvSpPr>
        <p:spPr>
          <a:xfrm>
            <a:off x="415605" y="840750"/>
            <a:ext cx="10679837" cy="6365288"/>
          </a:xfrm>
        </p:spPr>
        <p:txBody>
          <a:bodyPr>
            <a:normAutofit/>
          </a:bodyPr>
          <a:lstStyle/>
          <a:p>
            <a:r>
              <a:rPr lang="fr-BE" sz="2400" b="1" dirty="0">
                <a:solidFill>
                  <a:schemeClr val="tx1"/>
                </a:solidFill>
              </a:rPr>
              <a:t>Les craintes liées à l’âge:</a:t>
            </a:r>
          </a:p>
          <a:p>
            <a:pPr marL="0" indent="0">
              <a:buNone/>
            </a:pPr>
            <a:r>
              <a:rPr lang="fr-BE" sz="2400" b="1" u="sng" dirty="0">
                <a:solidFill>
                  <a:schemeClr val="tx1"/>
                </a:solidFill>
              </a:rPr>
              <a:t>50%</a:t>
            </a:r>
            <a:r>
              <a:rPr lang="fr-BE" sz="2400" dirty="0">
                <a:solidFill>
                  <a:schemeClr val="tx1"/>
                </a:solidFill>
              </a:rPr>
              <a:t> des 45+ pensent qu’ils ne trouveraient pas facilement un autre emploi, alors qu’ils ne sont que </a:t>
            </a:r>
            <a:r>
              <a:rPr lang="fr-BE" sz="2400" b="1" u="sng" dirty="0">
                <a:solidFill>
                  <a:schemeClr val="tx1"/>
                </a:solidFill>
              </a:rPr>
              <a:t>26,8%</a:t>
            </a:r>
            <a:r>
              <a:rPr lang="fr-BE" sz="2400" dirty="0">
                <a:solidFill>
                  <a:schemeClr val="tx1"/>
                </a:solidFill>
              </a:rPr>
              <a:t> à penser la même chose parmi les moins de 45 ans.</a:t>
            </a:r>
          </a:p>
          <a:p>
            <a:pPr marL="0" indent="0">
              <a:buNone/>
            </a:pPr>
            <a:r>
              <a:rPr lang="fr-FR" sz="2400" i="1" dirty="0">
                <a:solidFill>
                  <a:schemeClr val="tx1"/>
                </a:solidFill>
              </a:rPr>
              <a:t>« Enfin je voudrais bien éventuellement… donner, donner cours par exemple, aller dans des écoles, donner cours, des trucs comme ça ! Ce qu’il y a, c’est que je dois faire un CAP, des cours de gestion… heu… sans savoir si après ça, je vais être prise et engagée quoi, </a:t>
            </a:r>
            <a:r>
              <a:rPr lang="fr-FR" sz="2400" b="1" i="1" dirty="0">
                <a:solidFill>
                  <a:schemeClr val="tx1"/>
                </a:solidFill>
              </a:rPr>
              <a:t>parce que là j'ai passé 50 ans</a:t>
            </a:r>
            <a:r>
              <a:rPr lang="fr-FR" sz="2400" i="1" dirty="0">
                <a:solidFill>
                  <a:schemeClr val="tx1"/>
                </a:solidFill>
              </a:rPr>
              <a:t>, (…) donc j'en ai pour 2 ou 3 ans, et après? Qu'est-ce qu'on va me proposer? Après quoi, après j'aurai 53 ans, on va me dire : allez au chômage quoi. Enfin, je vois bien les </a:t>
            </a:r>
            <a:r>
              <a:rPr lang="fr-FR" sz="2400" i="1" dirty="0" err="1">
                <a:solidFill>
                  <a:schemeClr val="tx1"/>
                </a:solidFill>
              </a:rPr>
              <a:t>les</a:t>
            </a:r>
            <a:r>
              <a:rPr lang="fr-FR" sz="2400" i="1" dirty="0">
                <a:solidFill>
                  <a:schemeClr val="tx1"/>
                </a:solidFill>
              </a:rPr>
              <a:t> gens qui sont en arrêt de travail après 50 ans, l’ONEM les embête pas hein ! </a:t>
            </a:r>
            <a:r>
              <a:rPr lang="fr-FR" sz="2400" b="1" i="1" dirty="0">
                <a:solidFill>
                  <a:schemeClr val="tx1"/>
                </a:solidFill>
              </a:rPr>
              <a:t>On est trop vieux ! On est déclassés ! </a:t>
            </a:r>
            <a:r>
              <a:rPr lang="fr-FR" sz="2400" i="1" dirty="0">
                <a:solidFill>
                  <a:schemeClr val="tx1"/>
                </a:solidFill>
              </a:rPr>
              <a:t>» </a:t>
            </a:r>
            <a:r>
              <a:rPr lang="fr-FR" sz="2400" dirty="0">
                <a:solidFill>
                  <a:schemeClr val="tx1"/>
                </a:solidFill>
              </a:rPr>
              <a:t>(Dominique, éducatrice dans un SRA, 45+, CESS MAX, santé)</a:t>
            </a:r>
          </a:p>
          <a:p>
            <a:r>
              <a:rPr lang="fr-BE" sz="2400" dirty="0">
                <a:solidFill>
                  <a:schemeClr val="tx1"/>
                </a:solidFill>
              </a:rPr>
              <a:t>…</a:t>
            </a:r>
          </a:p>
        </p:txBody>
      </p:sp>
    </p:spTree>
    <p:extLst>
      <p:ext uri="{BB962C8B-B14F-4D97-AF65-F5344CB8AC3E}">
        <p14:creationId xmlns:p14="http://schemas.microsoft.com/office/powerpoint/2010/main" val="3129414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B5CD7A-3875-448A-9124-F518CBB5807B}"/>
              </a:ext>
            </a:extLst>
          </p:cNvPr>
          <p:cNvSpPr>
            <a:spLocks noGrp="1"/>
          </p:cNvSpPr>
          <p:nvPr>
            <p:ph idx="1"/>
          </p:nvPr>
        </p:nvSpPr>
        <p:spPr>
          <a:xfrm>
            <a:off x="677333" y="1535836"/>
            <a:ext cx="9855200" cy="5406501"/>
          </a:xfrm>
        </p:spPr>
        <p:txBody>
          <a:bodyPr>
            <a:normAutofit/>
          </a:bodyPr>
          <a:lstStyle/>
          <a:p>
            <a:pPr marL="0" indent="0">
              <a:buNone/>
            </a:pPr>
            <a:r>
              <a:rPr lang="fr-BE" sz="2400" b="1" dirty="0">
                <a:solidFill>
                  <a:schemeClr val="tx1"/>
                </a:solidFill>
              </a:rPr>
              <a:t>56,3%</a:t>
            </a:r>
            <a:r>
              <a:rPr lang="fr-BE" sz="2400" dirty="0">
                <a:solidFill>
                  <a:schemeClr val="tx1"/>
                </a:solidFill>
              </a:rPr>
              <a:t> estiment ne pas avoir encore trouvé le travail qui leur permet de se réaliser.</a:t>
            </a:r>
          </a:p>
          <a:p>
            <a:pPr marL="0" indent="0">
              <a:buNone/>
            </a:pPr>
            <a:r>
              <a:rPr lang="fr-BE" sz="2400" b="1" dirty="0">
                <a:solidFill>
                  <a:schemeClr val="tx1"/>
                </a:solidFill>
              </a:rPr>
              <a:t>59,5%</a:t>
            </a:r>
            <a:r>
              <a:rPr lang="fr-BE" sz="2400" dirty="0">
                <a:solidFill>
                  <a:schemeClr val="tx1"/>
                </a:solidFill>
              </a:rPr>
              <a:t> ne savent pas clairement quel type de travail correspond le mieux à leur personnalité et leurs capacités</a:t>
            </a:r>
          </a:p>
          <a:p>
            <a:pPr marL="0" indent="0">
              <a:buNone/>
            </a:pPr>
            <a:r>
              <a:rPr lang="fr-BE" sz="2400" b="1" dirty="0">
                <a:solidFill>
                  <a:schemeClr val="tx1"/>
                </a:solidFill>
              </a:rPr>
              <a:t>76,1%</a:t>
            </a:r>
            <a:r>
              <a:rPr lang="fr-BE" sz="2400" dirty="0">
                <a:solidFill>
                  <a:schemeClr val="tx1"/>
                </a:solidFill>
              </a:rPr>
              <a:t> ont des difficultés à faire des choix en ce qui concerne leur orientation professionnelle</a:t>
            </a:r>
          </a:p>
          <a:p>
            <a:pPr marL="0" indent="0">
              <a:buNone/>
            </a:pPr>
            <a:r>
              <a:rPr lang="fr-BE" sz="2400" b="1" dirty="0">
                <a:solidFill>
                  <a:schemeClr val="tx1"/>
                </a:solidFill>
              </a:rPr>
              <a:t>62,8%</a:t>
            </a:r>
            <a:r>
              <a:rPr lang="fr-BE" sz="2400" dirty="0">
                <a:solidFill>
                  <a:schemeClr val="tx1"/>
                </a:solidFill>
              </a:rPr>
              <a:t> regrettent parfois certains choix d’orientation professionnelle passés</a:t>
            </a:r>
          </a:p>
        </p:txBody>
      </p:sp>
      <p:sp>
        <p:nvSpPr>
          <p:cNvPr id="4" name="Titre 1">
            <a:extLst>
              <a:ext uri="{FF2B5EF4-FFF2-40B4-BE49-F238E27FC236}">
                <a16:creationId xmlns:a16="http://schemas.microsoft.com/office/drawing/2014/main" id="{093AD028-16FB-4066-BD42-273348D00298}"/>
              </a:ext>
            </a:extLst>
          </p:cNvPr>
          <p:cNvSpPr txBox="1">
            <a:spLocks/>
          </p:cNvSpPr>
          <p:nvPr/>
        </p:nvSpPr>
        <p:spPr>
          <a:xfrm>
            <a:off x="677334" y="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2.4. Des difficultés d’orientation professionnelle et personnelle</a:t>
            </a:r>
          </a:p>
        </p:txBody>
      </p:sp>
    </p:spTree>
    <p:extLst>
      <p:ext uri="{BB962C8B-B14F-4D97-AF65-F5344CB8AC3E}">
        <p14:creationId xmlns:p14="http://schemas.microsoft.com/office/powerpoint/2010/main" val="337913474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107936"/>
            <a:ext cx="8596668" cy="1320800"/>
          </a:xfrm>
        </p:spPr>
        <p:txBody>
          <a:bodyPr/>
          <a:lstStyle/>
          <a:p>
            <a:r>
              <a:rPr lang="fr-BE" dirty="0"/>
              <a:t>1. Méthodologie de l’évaluation</a:t>
            </a:r>
          </a:p>
        </p:txBody>
      </p:sp>
      <p:sp>
        <p:nvSpPr>
          <p:cNvPr id="3" name="Espace réservé du contenu 2"/>
          <p:cNvSpPr>
            <a:spLocks noGrp="1"/>
          </p:cNvSpPr>
          <p:nvPr>
            <p:ph idx="1"/>
          </p:nvPr>
        </p:nvSpPr>
        <p:spPr>
          <a:xfrm>
            <a:off x="609601" y="937669"/>
            <a:ext cx="9517803" cy="6191264"/>
          </a:xfrm>
        </p:spPr>
        <p:txBody>
          <a:bodyPr>
            <a:normAutofit/>
          </a:bodyPr>
          <a:lstStyle/>
          <a:p>
            <a:pPr marL="0" indent="0" algn="just">
              <a:buNone/>
            </a:pPr>
            <a:r>
              <a:rPr lang="fr-BE" sz="2800" b="1" dirty="0">
                <a:solidFill>
                  <a:schemeClr val="tx1"/>
                </a:solidFill>
              </a:rPr>
              <a:t>Comparaison AVANT-APRES</a:t>
            </a:r>
          </a:p>
          <a:p>
            <a:pPr marL="0" indent="0" algn="just">
              <a:buNone/>
            </a:pPr>
            <a:endParaRPr lang="fr-BE" sz="2800" dirty="0">
              <a:solidFill>
                <a:schemeClr val="tx1"/>
              </a:solidFill>
              <a:sym typeface="Wingdings" pitchFamily="2" charset="2"/>
            </a:endParaRPr>
          </a:p>
        </p:txBody>
      </p:sp>
    </p:spTree>
    <p:extLst>
      <p:ext uri="{BB962C8B-B14F-4D97-AF65-F5344CB8AC3E}">
        <p14:creationId xmlns:p14="http://schemas.microsoft.com/office/powerpoint/2010/main" val="33505676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B5CD7A-3875-448A-9124-F518CBB5807B}"/>
              </a:ext>
            </a:extLst>
          </p:cNvPr>
          <p:cNvSpPr>
            <a:spLocks noGrp="1"/>
          </p:cNvSpPr>
          <p:nvPr>
            <p:ph idx="1"/>
          </p:nvPr>
        </p:nvSpPr>
        <p:spPr>
          <a:xfrm>
            <a:off x="677333" y="1535836"/>
            <a:ext cx="9247901" cy="5406501"/>
          </a:xfrm>
        </p:spPr>
        <p:txBody>
          <a:bodyPr/>
          <a:lstStyle/>
          <a:p>
            <a:r>
              <a:rPr lang="fr-BE" sz="2800" i="1" dirty="0">
                <a:solidFill>
                  <a:schemeClr val="tx1"/>
                </a:solidFill>
              </a:rPr>
              <a:t>« Je ne sais pas ce que je veux ! Du coup, quand on a une idée claire, etcetera, on peut faire des formations, essayer de se réorienter, vers ce qu’on apprécie, ce qu’on aimerait faire, etcetera. Mais je ne sais pas hem… ce que j’aimerais ! Enfin, je vais pas dire que mon parcours, c’est du hasard, parce que j’ai toujours fait avec le cœur, vers quoi j’ai envie d’aller, mais… mais là aujourd’hui, ça y est, je… je suis au bout, j’y arriverai plus pendant, je vais pas recommencer 7 ans quoi ! </a:t>
            </a:r>
            <a:r>
              <a:rPr lang="fr-BE" sz="2800" b="1" i="1" dirty="0">
                <a:solidFill>
                  <a:schemeClr val="tx1"/>
                </a:solidFill>
              </a:rPr>
              <a:t>Mais je fais quoi ? Aucune idée ! </a:t>
            </a:r>
            <a:r>
              <a:rPr lang="fr-BE" sz="2800" i="1" dirty="0">
                <a:solidFill>
                  <a:schemeClr val="tx1"/>
                </a:solidFill>
              </a:rPr>
              <a:t>» </a:t>
            </a:r>
            <a:r>
              <a:rPr lang="fr-BE" sz="2800" dirty="0">
                <a:solidFill>
                  <a:schemeClr val="tx1"/>
                </a:solidFill>
              </a:rPr>
              <a:t>(Aurore, éducatrice dans une organisation de jeunesse, santé)</a:t>
            </a:r>
          </a:p>
          <a:p>
            <a:endParaRPr lang="fr-BE" dirty="0"/>
          </a:p>
        </p:txBody>
      </p:sp>
      <p:sp>
        <p:nvSpPr>
          <p:cNvPr id="4" name="Titre 1">
            <a:extLst>
              <a:ext uri="{FF2B5EF4-FFF2-40B4-BE49-F238E27FC236}">
                <a16:creationId xmlns:a16="http://schemas.microsoft.com/office/drawing/2014/main" id="{093AD028-16FB-4066-BD42-273348D00298}"/>
              </a:ext>
            </a:extLst>
          </p:cNvPr>
          <p:cNvSpPr txBox="1">
            <a:spLocks/>
          </p:cNvSpPr>
          <p:nvPr/>
        </p:nvSpPr>
        <p:spPr>
          <a:xfrm>
            <a:off x="677334" y="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2.4. Des difficultés d’orientation professionnelle et personnelle (2)</a:t>
            </a:r>
          </a:p>
        </p:txBody>
      </p:sp>
    </p:spTree>
    <p:extLst>
      <p:ext uri="{BB962C8B-B14F-4D97-AF65-F5344CB8AC3E}">
        <p14:creationId xmlns:p14="http://schemas.microsoft.com/office/powerpoint/2010/main" val="8959842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70035A-AE18-41A5-8468-08C6734AEAC5}"/>
              </a:ext>
            </a:extLst>
          </p:cNvPr>
          <p:cNvSpPr>
            <a:spLocks noGrp="1"/>
          </p:cNvSpPr>
          <p:nvPr>
            <p:ph type="title"/>
          </p:nvPr>
        </p:nvSpPr>
        <p:spPr>
          <a:xfrm>
            <a:off x="677334" y="0"/>
            <a:ext cx="8596668" cy="1320800"/>
          </a:xfrm>
        </p:spPr>
        <p:txBody>
          <a:bodyPr/>
          <a:lstStyle/>
          <a:p>
            <a:r>
              <a:rPr lang="fr-BE" dirty="0"/>
              <a:t>2.5. Les aspirations professionnelles et personnelles (N = 727)</a:t>
            </a:r>
          </a:p>
        </p:txBody>
      </p:sp>
      <p:sp>
        <p:nvSpPr>
          <p:cNvPr id="3" name="Espace réservé du contenu 2">
            <a:extLst>
              <a:ext uri="{FF2B5EF4-FFF2-40B4-BE49-F238E27FC236}">
                <a16:creationId xmlns:a16="http://schemas.microsoft.com/office/drawing/2014/main" id="{30EC0921-5873-4D70-A0FA-94CB5A003DD1}"/>
              </a:ext>
            </a:extLst>
          </p:cNvPr>
          <p:cNvSpPr>
            <a:spLocks noGrp="1"/>
          </p:cNvSpPr>
          <p:nvPr>
            <p:ph idx="1"/>
          </p:nvPr>
        </p:nvSpPr>
        <p:spPr>
          <a:xfrm>
            <a:off x="440267" y="1202268"/>
            <a:ext cx="11531600" cy="7010400"/>
          </a:xfrm>
        </p:spPr>
        <p:txBody>
          <a:bodyPr>
            <a:normAutofit/>
          </a:bodyPr>
          <a:lstStyle/>
          <a:p>
            <a:pPr marL="0" lvl="0" indent="0">
              <a:spcBef>
                <a:spcPts val="0"/>
              </a:spcBef>
              <a:buNone/>
            </a:pPr>
            <a:r>
              <a:rPr lang="fr-BE" sz="3200" b="1" dirty="0">
                <a:solidFill>
                  <a:schemeClr val="tx1"/>
                </a:solidFill>
              </a:rPr>
              <a:t>1. Diminuer le stress au travail : 36,7%</a:t>
            </a:r>
          </a:p>
          <a:p>
            <a:pPr marL="0" lvl="0" indent="0">
              <a:spcBef>
                <a:spcPts val="0"/>
              </a:spcBef>
              <a:buNone/>
            </a:pPr>
            <a:r>
              <a:rPr lang="fr-BE" sz="3200" b="1" dirty="0">
                <a:solidFill>
                  <a:schemeClr val="tx1"/>
                </a:solidFill>
              </a:rPr>
              <a:t>2. Suivre des formations : 36,6 %</a:t>
            </a:r>
          </a:p>
          <a:p>
            <a:pPr marL="0" lvl="0" indent="0">
              <a:spcBef>
                <a:spcPts val="0"/>
              </a:spcBef>
              <a:buNone/>
            </a:pPr>
            <a:r>
              <a:rPr lang="fr-BE" sz="3200" b="1" dirty="0">
                <a:solidFill>
                  <a:schemeClr val="tx1"/>
                </a:solidFill>
              </a:rPr>
              <a:t>3. Augmenter la motivation au travail : 30 %</a:t>
            </a:r>
          </a:p>
          <a:p>
            <a:pPr marL="0" lvl="0" indent="0">
              <a:spcBef>
                <a:spcPts val="0"/>
              </a:spcBef>
              <a:buNone/>
            </a:pPr>
            <a:r>
              <a:rPr lang="fr-BE" sz="2800" dirty="0">
                <a:solidFill>
                  <a:schemeClr val="tx1"/>
                </a:solidFill>
              </a:rPr>
              <a:t>4. Développer un projet personnel en dehors de votre activité professionnelle principale : 28,2% </a:t>
            </a:r>
          </a:p>
          <a:p>
            <a:pPr marL="0" lvl="0" indent="0">
              <a:spcBef>
                <a:spcPts val="0"/>
              </a:spcBef>
              <a:buNone/>
            </a:pPr>
            <a:r>
              <a:rPr lang="fr-BE" sz="2800" dirty="0">
                <a:solidFill>
                  <a:schemeClr val="tx1"/>
                </a:solidFill>
              </a:rPr>
              <a:t>5. Plus de reconnaissance pour le travail effectué : 26,8 %</a:t>
            </a:r>
          </a:p>
          <a:p>
            <a:pPr marL="0" lvl="0" indent="0">
              <a:spcBef>
                <a:spcPts val="0"/>
              </a:spcBef>
              <a:buNone/>
            </a:pPr>
            <a:r>
              <a:rPr lang="fr-BE" sz="2800" dirty="0">
                <a:solidFill>
                  <a:schemeClr val="tx1"/>
                </a:solidFill>
              </a:rPr>
              <a:t>6. Quitter le secteur dans lequel vous travaillez pour un autre : 23,8 %</a:t>
            </a:r>
          </a:p>
          <a:p>
            <a:pPr marL="0" lvl="0" indent="0">
              <a:spcBef>
                <a:spcPts val="0"/>
              </a:spcBef>
              <a:buNone/>
            </a:pPr>
            <a:r>
              <a:rPr lang="fr-BE" sz="2400" dirty="0">
                <a:solidFill>
                  <a:schemeClr val="tx1"/>
                </a:solidFill>
              </a:rPr>
              <a:t>7. Un meilleur salaire : 20,9 %</a:t>
            </a:r>
          </a:p>
          <a:p>
            <a:pPr marL="0" lvl="0" indent="0">
              <a:spcBef>
                <a:spcPts val="0"/>
              </a:spcBef>
              <a:buNone/>
            </a:pPr>
            <a:r>
              <a:rPr lang="fr-BE" sz="2400" dirty="0">
                <a:solidFill>
                  <a:schemeClr val="tx1"/>
                </a:solidFill>
              </a:rPr>
              <a:t>8. Avoir un poste qui correspond mieux à ses qualifications : 18,6 %</a:t>
            </a:r>
          </a:p>
          <a:p>
            <a:pPr marL="0" lvl="0" indent="0">
              <a:spcBef>
                <a:spcPts val="0"/>
              </a:spcBef>
              <a:buNone/>
            </a:pPr>
            <a:r>
              <a:rPr lang="fr-BE" sz="2400" dirty="0">
                <a:solidFill>
                  <a:schemeClr val="tx1"/>
                </a:solidFill>
              </a:rPr>
              <a:t>9. Avoir plus de responsabilités et d'autonomie : 16,9 %</a:t>
            </a:r>
          </a:p>
          <a:p>
            <a:pPr marL="0" lvl="0" indent="0">
              <a:spcBef>
                <a:spcPts val="0"/>
              </a:spcBef>
              <a:buNone/>
            </a:pPr>
            <a:r>
              <a:rPr lang="fr-BE" sz="2400" dirty="0">
                <a:solidFill>
                  <a:schemeClr val="tx1"/>
                </a:solidFill>
              </a:rPr>
              <a:t>10. Changer d'employeur dans le même secteur : 16,4 %</a:t>
            </a:r>
          </a:p>
          <a:p>
            <a:pPr marL="0" lvl="0" indent="0">
              <a:spcBef>
                <a:spcPts val="0"/>
              </a:spcBef>
              <a:buNone/>
            </a:pPr>
            <a:r>
              <a:rPr lang="fr-BE" sz="2400" dirty="0">
                <a:solidFill>
                  <a:schemeClr val="tx1"/>
                </a:solidFill>
              </a:rPr>
              <a:t>11. Élargir et enrichir vos tâches dans la même fonction : 14,4 %</a:t>
            </a:r>
          </a:p>
          <a:p>
            <a:endParaRPr lang="fr-BE" dirty="0"/>
          </a:p>
        </p:txBody>
      </p:sp>
    </p:spTree>
    <p:extLst>
      <p:ext uri="{BB962C8B-B14F-4D97-AF65-F5344CB8AC3E}">
        <p14:creationId xmlns:p14="http://schemas.microsoft.com/office/powerpoint/2010/main" val="20327886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1170C2-4AA0-4ACA-AE4A-06440AD59209}"/>
              </a:ext>
            </a:extLst>
          </p:cNvPr>
          <p:cNvSpPr>
            <a:spLocks noGrp="1"/>
          </p:cNvSpPr>
          <p:nvPr>
            <p:ph type="title"/>
          </p:nvPr>
        </p:nvSpPr>
        <p:spPr>
          <a:xfrm>
            <a:off x="677334" y="0"/>
            <a:ext cx="8596668" cy="1320800"/>
          </a:xfrm>
        </p:spPr>
        <p:txBody>
          <a:bodyPr/>
          <a:lstStyle/>
          <a:p>
            <a:r>
              <a:rPr lang="fr-BE" dirty="0"/>
              <a:t>2.5. Les aspirations professionnelles et personnelles (N = 727) (2)</a:t>
            </a:r>
          </a:p>
        </p:txBody>
      </p:sp>
      <p:sp>
        <p:nvSpPr>
          <p:cNvPr id="3" name="Espace réservé du contenu 2">
            <a:extLst>
              <a:ext uri="{FF2B5EF4-FFF2-40B4-BE49-F238E27FC236}">
                <a16:creationId xmlns:a16="http://schemas.microsoft.com/office/drawing/2014/main" id="{03FDD787-56B5-4AAF-88A1-0913E5994DC4}"/>
              </a:ext>
            </a:extLst>
          </p:cNvPr>
          <p:cNvSpPr>
            <a:spLocks noGrp="1"/>
          </p:cNvSpPr>
          <p:nvPr>
            <p:ph idx="1"/>
          </p:nvPr>
        </p:nvSpPr>
        <p:spPr>
          <a:xfrm>
            <a:off x="677334" y="1320801"/>
            <a:ext cx="8596668" cy="5215466"/>
          </a:xfrm>
        </p:spPr>
        <p:txBody>
          <a:bodyPr>
            <a:normAutofit lnSpcReduction="10000"/>
          </a:bodyPr>
          <a:lstStyle/>
          <a:p>
            <a:pPr marL="0" lvl="0" indent="0">
              <a:buNone/>
            </a:pPr>
            <a:r>
              <a:rPr lang="fr-BE" sz="2400" dirty="0">
                <a:solidFill>
                  <a:schemeClr val="tx1"/>
                </a:solidFill>
              </a:rPr>
              <a:t>12. Modifier les relations avec la direction : 14,2 %</a:t>
            </a:r>
          </a:p>
          <a:p>
            <a:pPr marL="0" lvl="0" indent="0">
              <a:buNone/>
            </a:pPr>
            <a:r>
              <a:rPr lang="fr-BE" sz="2400" dirty="0">
                <a:solidFill>
                  <a:schemeClr val="tx1"/>
                </a:solidFill>
              </a:rPr>
              <a:t>13. Modifier ses relations avec les collègues : 13,6 %</a:t>
            </a:r>
          </a:p>
          <a:p>
            <a:pPr marL="0" lvl="0" indent="0">
              <a:buNone/>
            </a:pPr>
            <a:r>
              <a:rPr lang="fr-BE" sz="2400" dirty="0">
                <a:solidFill>
                  <a:schemeClr val="tx1"/>
                </a:solidFill>
              </a:rPr>
              <a:t>14. Une situation d'emploi plus stable et sécurisante : 12 %</a:t>
            </a:r>
          </a:p>
          <a:p>
            <a:pPr marL="0" lvl="0" indent="0">
              <a:buNone/>
            </a:pPr>
            <a:r>
              <a:rPr lang="fr-BE" sz="2400" dirty="0">
                <a:solidFill>
                  <a:schemeClr val="tx1"/>
                </a:solidFill>
              </a:rPr>
              <a:t>15. Aménager son horaire de travail : 11,7 %</a:t>
            </a:r>
          </a:p>
          <a:p>
            <a:pPr marL="0" lvl="0" indent="0">
              <a:buNone/>
            </a:pPr>
            <a:r>
              <a:rPr lang="fr-BE" sz="2400" dirty="0">
                <a:solidFill>
                  <a:schemeClr val="tx1"/>
                </a:solidFill>
              </a:rPr>
              <a:t>16. Accéder à un poste hiérarchique : 10,3 %</a:t>
            </a:r>
          </a:p>
          <a:p>
            <a:pPr marL="0" lvl="0" indent="0">
              <a:buNone/>
            </a:pPr>
            <a:r>
              <a:rPr lang="fr-BE" sz="2000" dirty="0">
                <a:solidFill>
                  <a:schemeClr val="tx1"/>
                </a:solidFill>
              </a:rPr>
              <a:t>17. Changer de fonction au sein de l'organisme : 9,9 %</a:t>
            </a:r>
          </a:p>
          <a:p>
            <a:pPr marL="0" lvl="0" indent="0">
              <a:buNone/>
            </a:pPr>
            <a:r>
              <a:rPr lang="fr-BE" sz="2000" dirty="0">
                <a:solidFill>
                  <a:schemeClr val="tx1"/>
                </a:solidFill>
              </a:rPr>
              <a:t>18. Diminuer son temps de travail : 9,8 %</a:t>
            </a:r>
          </a:p>
          <a:p>
            <a:pPr marL="0" lvl="0" indent="0">
              <a:buNone/>
            </a:pPr>
            <a:r>
              <a:rPr lang="fr-BE" sz="2000" dirty="0">
                <a:solidFill>
                  <a:schemeClr val="tx1"/>
                </a:solidFill>
              </a:rPr>
              <a:t>19. Autre définition des tâches : 8,7 %</a:t>
            </a:r>
          </a:p>
          <a:p>
            <a:pPr marL="0" lvl="0" indent="0">
              <a:buNone/>
            </a:pPr>
            <a:r>
              <a:rPr lang="fr-BE" sz="2000" dirty="0">
                <a:solidFill>
                  <a:schemeClr val="tx1"/>
                </a:solidFill>
              </a:rPr>
              <a:t>20. Aménager son poste de travail en fonction de l'état de santé : 8,3 %</a:t>
            </a:r>
          </a:p>
          <a:p>
            <a:pPr marL="0" lvl="0" indent="0">
              <a:buNone/>
            </a:pPr>
            <a:r>
              <a:rPr lang="fr-BE" sz="2000" dirty="0">
                <a:solidFill>
                  <a:schemeClr val="tx1"/>
                </a:solidFill>
              </a:rPr>
              <a:t>21. Aménagement du poste de travail pour la fin de carrière : 7 %</a:t>
            </a:r>
          </a:p>
          <a:p>
            <a:pPr marL="0" lvl="0" indent="0">
              <a:buNone/>
            </a:pPr>
            <a:r>
              <a:rPr lang="fr-BE" sz="2000" dirty="0">
                <a:solidFill>
                  <a:schemeClr val="tx1"/>
                </a:solidFill>
              </a:rPr>
              <a:t>22. Augmenter son temps de travail : 5,2 %</a:t>
            </a:r>
          </a:p>
          <a:p>
            <a:pPr marL="0" lvl="0" indent="0">
              <a:buNone/>
            </a:pPr>
            <a:r>
              <a:rPr lang="fr-BE" sz="2000" dirty="0">
                <a:solidFill>
                  <a:schemeClr val="tx1"/>
                </a:solidFill>
              </a:rPr>
              <a:t>23. Améliorer les relations avec les bénéficiaires : 4,4 %</a:t>
            </a:r>
          </a:p>
          <a:p>
            <a:endParaRPr lang="fr-BE" dirty="0"/>
          </a:p>
        </p:txBody>
      </p:sp>
    </p:spTree>
    <p:extLst>
      <p:ext uri="{BB962C8B-B14F-4D97-AF65-F5344CB8AC3E}">
        <p14:creationId xmlns:p14="http://schemas.microsoft.com/office/powerpoint/2010/main" val="27805976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EB8F5C-F978-4EB0-8EBF-526CE68BA03D}"/>
              </a:ext>
            </a:extLst>
          </p:cNvPr>
          <p:cNvSpPr>
            <a:spLocks noGrp="1"/>
          </p:cNvSpPr>
          <p:nvPr>
            <p:ph type="title"/>
          </p:nvPr>
        </p:nvSpPr>
        <p:spPr>
          <a:xfrm>
            <a:off x="677334" y="0"/>
            <a:ext cx="9143999" cy="1320800"/>
          </a:xfrm>
        </p:spPr>
        <p:txBody>
          <a:bodyPr/>
          <a:lstStyle/>
          <a:p>
            <a:r>
              <a:rPr lang="fr-BE" dirty="0"/>
              <a:t>2.6. Diversité des attentes envers le bilan </a:t>
            </a:r>
          </a:p>
        </p:txBody>
      </p:sp>
      <p:sp>
        <p:nvSpPr>
          <p:cNvPr id="3" name="Espace réservé du contenu 2">
            <a:extLst>
              <a:ext uri="{FF2B5EF4-FFF2-40B4-BE49-F238E27FC236}">
                <a16:creationId xmlns:a16="http://schemas.microsoft.com/office/drawing/2014/main" id="{50706E65-6068-47DC-9B85-802D39D2AB3D}"/>
              </a:ext>
            </a:extLst>
          </p:cNvPr>
          <p:cNvSpPr>
            <a:spLocks noGrp="1"/>
          </p:cNvSpPr>
          <p:nvPr>
            <p:ph idx="1"/>
          </p:nvPr>
        </p:nvSpPr>
        <p:spPr>
          <a:xfrm>
            <a:off x="677334" y="829733"/>
            <a:ext cx="9594130" cy="6028267"/>
          </a:xfrm>
        </p:spPr>
        <p:txBody>
          <a:bodyPr>
            <a:normAutofit/>
          </a:bodyPr>
          <a:lstStyle/>
          <a:p>
            <a:pPr marL="0" lvl="0" indent="0">
              <a:buNone/>
            </a:pPr>
            <a:r>
              <a:rPr lang="fr-BE" sz="2400" dirty="0">
                <a:solidFill>
                  <a:schemeClr val="tx1"/>
                </a:solidFill>
              </a:rPr>
              <a:t>1. Identifier l'ensemble de vos compétences professionnelles et de vos atouts : 51,9 %</a:t>
            </a:r>
          </a:p>
          <a:p>
            <a:pPr marL="0" lvl="0" indent="0">
              <a:buNone/>
            </a:pPr>
            <a:r>
              <a:rPr lang="fr-BE" sz="2200" dirty="0">
                <a:solidFill>
                  <a:schemeClr val="tx1"/>
                </a:solidFill>
              </a:rPr>
              <a:t>2. Etudier la faisabilité d’une nouvelle orientation professionnelle : 45,4%</a:t>
            </a:r>
          </a:p>
          <a:p>
            <a:pPr marL="0" lvl="0" indent="0">
              <a:buNone/>
            </a:pPr>
            <a:r>
              <a:rPr lang="fr-BE" sz="2200" dirty="0">
                <a:solidFill>
                  <a:schemeClr val="tx1"/>
                </a:solidFill>
              </a:rPr>
              <a:t>3. Avoir une vision plus claire des possibilités concernant votre avenir professionnel : 44,2 %</a:t>
            </a:r>
          </a:p>
          <a:p>
            <a:pPr marL="0" lvl="0" indent="0">
              <a:buNone/>
            </a:pPr>
            <a:r>
              <a:rPr lang="fr-BE" sz="2200" dirty="0">
                <a:solidFill>
                  <a:schemeClr val="tx1"/>
                </a:solidFill>
              </a:rPr>
              <a:t>4. Mieux vous connaître au niveau de votre personnalité et votre rapport au travail : 44,2 %</a:t>
            </a:r>
          </a:p>
          <a:p>
            <a:pPr marL="0" lvl="0" indent="0">
              <a:buNone/>
            </a:pPr>
            <a:r>
              <a:rPr lang="fr-BE" sz="2200" dirty="0">
                <a:solidFill>
                  <a:schemeClr val="tx1"/>
                </a:solidFill>
              </a:rPr>
              <a:t>5. Augmenter vos capacités à faire ces choix concernant votre carrière : 41,4 %</a:t>
            </a:r>
          </a:p>
          <a:p>
            <a:pPr marL="0" lvl="0" indent="0">
              <a:buNone/>
            </a:pPr>
            <a:r>
              <a:rPr lang="fr-BE" sz="2000" dirty="0">
                <a:solidFill>
                  <a:schemeClr val="tx1"/>
                </a:solidFill>
              </a:rPr>
              <a:t>6. Augmenter votre confiance en vous et en vos capacités : 39,5 %</a:t>
            </a:r>
          </a:p>
          <a:p>
            <a:pPr marL="0" lvl="0" indent="0">
              <a:buNone/>
            </a:pPr>
            <a:r>
              <a:rPr lang="fr-BE" sz="2000" dirty="0">
                <a:solidFill>
                  <a:schemeClr val="tx1"/>
                </a:solidFill>
              </a:rPr>
              <a:t>7. Trouver un accompagnement à la mise en œuvre d’une nouvelle orientation professionnelle : 30,1%</a:t>
            </a:r>
          </a:p>
          <a:p>
            <a:pPr marL="0" lvl="0" indent="0">
              <a:buNone/>
            </a:pPr>
            <a:r>
              <a:rPr lang="fr-BE" sz="2000" dirty="0">
                <a:solidFill>
                  <a:schemeClr val="tx1"/>
                </a:solidFill>
              </a:rPr>
              <a:t>8. Bénéficier d’un espace d’expression libre et bienveillant : 29,8%</a:t>
            </a:r>
          </a:p>
          <a:p>
            <a:pPr marL="0" lvl="0" indent="0">
              <a:buNone/>
            </a:pPr>
            <a:r>
              <a:rPr lang="fr-BE" sz="2000" dirty="0">
                <a:solidFill>
                  <a:schemeClr val="tx1"/>
                </a:solidFill>
              </a:rPr>
              <a:t>9. Avoir une vision plus claire du marché de l'emploi et des pistes d'évolution de votre carrière : 27,2 %</a:t>
            </a:r>
          </a:p>
          <a:p>
            <a:pPr marL="0" indent="0">
              <a:buNone/>
            </a:pPr>
            <a:endParaRPr lang="fr-BE" dirty="0"/>
          </a:p>
        </p:txBody>
      </p:sp>
    </p:spTree>
    <p:extLst>
      <p:ext uri="{BB962C8B-B14F-4D97-AF65-F5344CB8AC3E}">
        <p14:creationId xmlns:p14="http://schemas.microsoft.com/office/powerpoint/2010/main" val="834464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EB8F5C-F978-4EB0-8EBF-526CE68BA03D}"/>
              </a:ext>
            </a:extLst>
          </p:cNvPr>
          <p:cNvSpPr>
            <a:spLocks noGrp="1"/>
          </p:cNvSpPr>
          <p:nvPr>
            <p:ph type="title"/>
          </p:nvPr>
        </p:nvSpPr>
        <p:spPr>
          <a:xfrm>
            <a:off x="677334" y="0"/>
            <a:ext cx="9719733" cy="1320800"/>
          </a:xfrm>
        </p:spPr>
        <p:txBody>
          <a:bodyPr/>
          <a:lstStyle/>
          <a:p>
            <a:r>
              <a:rPr lang="fr-BE" dirty="0"/>
              <a:t>2.6. Diversité des attentes envers le bilan (2) </a:t>
            </a:r>
          </a:p>
        </p:txBody>
      </p:sp>
      <p:sp>
        <p:nvSpPr>
          <p:cNvPr id="3" name="Espace réservé du contenu 2">
            <a:extLst>
              <a:ext uri="{FF2B5EF4-FFF2-40B4-BE49-F238E27FC236}">
                <a16:creationId xmlns:a16="http://schemas.microsoft.com/office/drawing/2014/main" id="{50706E65-6068-47DC-9B85-802D39D2AB3D}"/>
              </a:ext>
            </a:extLst>
          </p:cNvPr>
          <p:cNvSpPr>
            <a:spLocks noGrp="1"/>
          </p:cNvSpPr>
          <p:nvPr>
            <p:ph idx="1"/>
          </p:nvPr>
        </p:nvSpPr>
        <p:spPr>
          <a:xfrm>
            <a:off x="677333" y="829733"/>
            <a:ext cx="9469843" cy="5899541"/>
          </a:xfrm>
        </p:spPr>
        <p:txBody>
          <a:bodyPr>
            <a:normAutofit/>
          </a:bodyPr>
          <a:lstStyle/>
          <a:p>
            <a:pPr marL="0" lvl="0" indent="0">
              <a:buNone/>
            </a:pPr>
            <a:r>
              <a:rPr lang="fr-BE" sz="2200" dirty="0">
                <a:solidFill>
                  <a:schemeClr val="tx1"/>
                </a:solidFill>
              </a:rPr>
              <a:t>10. Trouver des pistes d'amélioration par rapport à vos difficultés et points faibles au travail : 25,9 %</a:t>
            </a:r>
          </a:p>
          <a:p>
            <a:pPr marL="0" lvl="0" indent="0">
              <a:buNone/>
            </a:pPr>
            <a:r>
              <a:rPr lang="fr-BE" sz="2200" dirty="0">
                <a:solidFill>
                  <a:schemeClr val="tx1"/>
                </a:solidFill>
              </a:rPr>
              <a:t>11. Trouver des solutions et des outils pour faire face à des nouveaux défis professionnels : 25,4%</a:t>
            </a:r>
          </a:p>
          <a:p>
            <a:pPr marL="0" lvl="0" indent="0">
              <a:buNone/>
            </a:pPr>
            <a:r>
              <a:rPr lang="fr-BE" sz="2200" dirty="0">
                <a:solidFill>
                  <a:schemeClr val="tx1"/>
                </a:solidFill>
              </a:rPr>
              <a:t>12. Réfléchir sur votre fonction actuelle au niveau de ses objectifs et de son sens : 23,5 %</a:t>
            </a:r>
          </a:p>
          <a:p>
            <a:pPr marL="0" lvl="0" indent="0">
              <a:buNone/>
            </a:pPr>
            <a:r>
              <a:rPr lang="fr-BE" dirty="0">
                <a:solidFill>
                  <a:schemeClr val="tx1"/>
                </a:solidFill>
              </a:rPr>
              <a:t>13. Avoir une vision plus claire des possibilités de formation : 18,4 %</a:t>
            </a:r>
          </a:p>
          <a:p>
            <a:pPr marL="0" lvl="0" indent="0">
              <a:buNone/>
            </a:pPr>
            <a:r>
              <a:rPr lang="fr-BE" dirty="0">
                <a:solidFill>
                  <a:schemeClr val="tx1"/>
                </a:solidFill>
              </a:rPr>
              <a:t>14. Mieux connaître les dispositifs de valorisation des compétences : 14,7 %</a:t>
            </a:r>
          </a:p>
          <a:p>
            <a:pPr marL="0" lvl="0" indent="0">
              <a:buNone/>
            </a:pPr>
            <a:r>
              <a:rPr lang="fr-BE" dirty="0">
                <a:solidFill>
                  <a:schemeClr val="tx1"/>
                </a:solidFill>
              </a:rPr>
              <a:t>15. Faire le point sur votre vie professionnelle de manière générale, sans attente particulière : 13,5 %</a:t>
            </a:r>
          </a:p>
          <a:p>
            <a:pPr marL="0" lvl="0" indent="0">
              <a:buNone/>
            </a:pPr>
            <a:r>
              <a:rPr lang="fr-BE" dirty="0">
                <a:solidFill>
                  <a:schemeClr val="tx1"/>
                </a:solidFill>
              </a:rPr>
              <a:t>16. Mieux connaître les opportunités, contraintes et ressources de votre environnement de travail : 11,4 %</a:t>
            </a:r>
          </a:p>
          <a:p>
            <a:pPr marL="0" lvl="0" indent="0">
              <a:buNone/>
            </a:pPr>
            <a:r>
              <a:rPr lang="fr-BE" sz="1700" dirty="0">
                <a:solidFill>
                  <a:schemeClr val="tx1"/>
                </a:solidFill>
              </a:rPr>
              <a:t>17. Trouver des solutions pour améliorer votre gestion et organisation de vos tâches : 9,6 %</a:t>
            </a:r>
          </a:p>
          <a:p>
            <a:pPr marL="0" lvl="0" indent="0">
              <a:buNone/>
            </a:pPr>
            <a:r>
              <a:rPr lang="fr-BE" sz="1700" dirty="0">
                <a:solidFill>
                  <a:schemeClr val="tx1"/>
                </a:solidFill>
              </a:rPr>
              <a:t>18. Avoir une vision plus claire des possibilités d'aménagement de votre fin de carrière : 8,4 %</a:t>
            </a:r>
          </a:p>
          <a:p>
            <a:pPr marL="0" lvl="0" indent="0">
              <a:buNone/>
            </a:pPr>
            <a:r>
              <a:rPr lang="fr-BE" sz="1700" dirty="0">
                <a:solidFill>
                  <a:schemeClr val="tx1"/>
                </a:solidFill>
              </a:rPr>
              <a:t>19. Vous donner les moyens d'aménager votre fonction actuelle : 7,7 %</a:t>
            </a:r>
          </a:p>
          <a:p>
            <a:endParaRPr lang="fr-BE" dirty="0"/>
          </a:p>
        </p:txBody>
      </p:sp>
    </p:spTree>
    <p:extLst>
      <p:ext uri="{BB962C8B-B14F-4D97-AF65-F5344CB8AC3E}">
        <p14:creationId xmlns:p14="http://schemas.microsoft.com/office/powerpoint/2010/main" val="1598299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B96159-A86E-4E43-9CA3-D0161260FC9A}"/>
              </a:ext>
            </a:extLst>
          </p:cNvPr>
          <p:cNvSpPr>
            <a:spLocks noGrp="1"/>
          </p:cNvSpPr>
          <p:nvPr>
            <p:ph type="title"/>
          </p:nvPr>
        </p:nvSpPr>
        <p:spPr>
          <a:xfrm>
            <a:off x="677333" y="156238"/>
            <a:ext cx="8596668" cy="1320800"/>
          </a:xfrm>
        </p:spPr>
        <p:txBody>
          <a:bodyPr>
            <a:normAutofit fontScale="90000"/>
          </a:bodyPr>
          <a:lstStyle/>
          <a:p>
            <a:r>
              <a:rPr lang="fr-BE" dirty="0"/>
              <a:t>Le bilan de compétences pour se protéger d’un épuisement, pour pouvoir se projeter sereinement dans l’avenir </a:t>
            </a:r>
          </a:p>
        </p:txBody>
      </p:sp>
      <p:sp>
        <p:nvSpPr>
          <p:cNvPr id="3" name="Espace réservé du contenu 2">
            <a:extLst>
              <a:ext uri="{FF2B5EF4-FFF2-40B4-BE49-F238E27FC236}">
                <a16:creationId xmlns:a16="http://schemas.microsoft.com/office/drawing/2014/main" id="{FC8CFF8D-593E-4EB5-AADD-5DFC829269DF}"/>
              </a:ext>
            </a:extLst>
          </p:cNvPr>
          <p:cNvSpPr>
            <a:spLocks noGrp="1"/>
          </p:cNvSpPr>
          <p:nvPr>
            <p:ph idx="1"/>
          </p:nvPr>
        </p:nvSpPr>
        <p:spPr>
          <a:xfrm>
            <a:off x="677333" y="1964267"/>
            <a:ext cx="9150247" cy="4077095"/>
          </a:xfrm>
        </p:spPr>
        <p:txBody>
          <a:bodyPr>
            <a:normAutofit/>
          </a:bodyPr>
          <a:lstStyle/>
          <a:p>
            <a:r>
              <a:rPr lang="fr-BE" sz="2400" dirty="0">
                <a:solidFill>
                  <a:schemeClr val="tx1"/>
                </a:solidFill>
              </a:rPr>
              <a:t>Près de la moitié des répondants (</a:t>
            </a:r>
            <a:r>
              <a:rPr lang="fr-BE" sz="2400" b="1" dirty="0">
                <a:solidFill>
                  <a:schemeClr val="tx1"/>
                </a:solidFill>
              </a:rPr>
              <a:t>48,2%</a:t>
            </a:r>
            <a:r>
              <a:rPr lang="fr-BE" sz="2400" dirty="0">
                <a:solidFill>
                  <a:schemeClr val="tx1"/>
                </a:solidFill>
              </a:rPr>
              <a:t>) estiment que leur décision d’entamer un bilan de compétences est motivée par des raisons liées à la santé. </a:t>
            </a:r>
          </a:p>
          <a:p>
            <a:r>
              <a:rPr lang="fr-BE" sz="2400" dirty="0">
                <a:solidFill>
                  <a:schemeClr val="tx1"/>
                </a:solidFill>
              </a:rPr>
              <a:t>Parmi eux, </a:t>
            </a:r>
            <a:r>
              <a:rPr lang="fr-BE" sz="2400" b="1" dirty="0">
                <a:solidFill>
                  <a:schemeClr val="tx1"/>
                </a:solidFill>
              </a:rPr>
              <a:t>81,3%</a:t>
            </a:r>
            <a:r>
              <a:rPr lang="fr-BE" sz="2400" dirty="0">
                <a:solidFill>
                  <a:schemeClr val="tx1"/>
                </a:solidFill>
              </a:rPr>
              <a:t> mobilisent le bilan de compétences pour se protéger d’un éventuel épuisement professionnel (physique et/ou psychique) qu’ils craignent.</a:t>
            </a:r>
          </a:p>
        </p:txBody>
      </p:sp>
    </p:spTree>
    <p:extLst>
      <p:ext uri="{BB962C8B-B14F-4D97-AF65-F5344CB8AC3E}">
        <p14:creationId xmlns:p14="http://schemas.microsoft.com/office/powerpoint/2010/main" val="41893208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DC2B95-B071-4D42-B44D-1DA7FD45BFA2}"/>
              </a:ext>
            </a:extLst>
          </p:cNvPr>
          <p:cNvSpPr>
            <a:spLocks noGrp="1"/>
          </p:cNvSpPr>
          <p:nvPr>
            <p:ph type="title"/>
          </p:nvPr>
        </p:nvSpPr>
        <p:spPr>
          <a:xfrm>
            <a:off x="677334" y="287867"/>
            <a:ext cx="8596668" cy="1320800"/>
          </a:xfrm>
        </p:spPr>
        <p:txBody>
          <a:bodyPr>
            <a:normAutofit fontScale="90000"/>
          </a:bodyPr>
          <a:lstStyle/>
          <a:p>
            <a:r>
              <a:rPr lang="fr-BE" dirty="0"/>
              <a:t>3. Après le Bilan de Compétences: Entre changement de la situation et changement des représentations</a:t>
            </a:r>
          </a:p>
        </p:txBody>
      </p:sp>
      <p:sp>
        <p:nvSpPr>
          <p:cNvPr id="3" name="Espace réservé du contenu 2">
            <a:extLst>
              <a:ext uri="{FF2B5EF4-FFF2-40B4-BE49-F238E27FC236}">
                <a16:creationId xmlns:a16="http://schemas.microsoft.com/office/drawing/2014/main" id="{02F90849-9222-4320-9ECA-52C18DD87674}"/>
              </a:ext>
            </a:extLst>
          </p:cNvPr>
          <p:cNvSpPr>
            <a:spLocks noGrp="1"/>
          </p:cNvSpPr>
          <p:nvPr>
            <p:ph idx="1"/>
          </p:nvPr>
        </p:nvSpPr>
        <p:spPr>
          <a:xfrm>
            <a:off x="677334" y="2024109"/>
            <a:ext cx="8596668" cy="4833891"/>
          </a:xfrm>
        </p:spPr>
        <p:txBody>
          <a:bodyPr>
            <a:normAutofit/>
          </a:bodyPr>
          <a:lstStyle/>
          <a:p>
            <a:pPr marL="0" indent="0" algn="just">
              <a:buNone/>
            </a:pPr>
            <a:r>
              <a:rPr lang="fr-BE" sz="2400" dirty="0">
                <a:solidFill>
                  <a:schemeClr val="tx1"/>
                </a:solidFill>
              </a:rPr>
              <a:t>3.1. L’évolution des indicateurs de bien-être: vers un travail plus soutenable? </a:t>
            </a:r>
          </a:p>
          <a:p>
            <a:pPr marL="0" indent="0" algn="just">
              <a:buNone/>
            </a:pPr>
            <a:r>
              <a:rPr lang="fr-BE" sz="2400" dirty="0">
                <a:solidFill>
                  <a:schemeClr val="tx1"/>
                </a:solidFill>
              </a:rPr>
              <a:t>3.2. Changement de situation professionnelle</a:t>
            </a:r>
          </a:p>
          <a:p>
            <a:pPr marL="0" indent="0" algn="just">
              <a:buNone/>
            </a:pPr>
            <a:r>
              <a:rPr lang="fr-BE" sz="2400" dirty="0">
                <a:solidFill>
                  <a:schemeClr val="tx1"/>
                </a:solidFill>
              </a:rPr>
              <a:t>3.3. Evolution de la satisfaction au travail</a:t>
            </a:r>
          </a:p>
          <a:p>
            <a:pPr marL="0" indent="0" algn="just">
              <a:buNone/>
            </a:pPr>
            <a:r>
              <a:rPr lang="fr-BE" sz="2400" dirty="0">
                <a:solidFill>
                  <a:schemeClr val="tx1"/>
                </a:solidFill>
              </a:rPr>
              <a:t>3.4. Contribution du bilan de compétences à l’évolution de la situation</a:t>
            </a:r>
          </a:p>
          <a:p>
            <a:pPr marL="0" indent="0" algn="just">
              <a:buNone/>
            </a:pPr>
            <a:r>
              <a:rPr lang="fr-BE" sz="2400" dirty="0">
                <a:solidFill>
                  <a:schemeClr val="tx1"/>
                </a:solidFill>
              </a:rPr>
              <a:t>3.5. En phase de transition</a:t>
            </a:r>
          </a:p>
          <a:p>
            <a:pPr marL="0" indent="0" algn="just">
              <a:buNone/>
            </a:pPr>
            <a:r>
              <a:rPr lang="fr-BE" sz="2400" dirty="0">
                <a:solidFill>
                  <a:schemeClr val="tx1"/>
                </a:solidFill>
              </a:rPr>
              <a:t>3.6. Changement des représentations</a:t>
            </a:r>
          </a:p>
        </p:txBody>
      </p:sp>
    </p:spTree>
    <p:extLst>
      <p:ext uri="{BB962C8B-B14F-4D97-AF65-F5344CB8AC3E}">
        <p14:creationId xmlns:p14="http://schemas.microsoft.com/office/powerpoint/2010/main" val="22233268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1F3229-357A-41B0-A78E-C9BB2A60A2B5}"/>
              </a:ext>
            </a:extLst>
          </p:cNvPr>
          <p:cNvSpPr>
            <a:spLocks noGrp="1"/>
          </p:cNvSpPr>
          <p:nvPr>
            <p:ph type="title"/>
          </p:nvPr>
        </p:nvSpPr>
        <p:spPr/>
        <p:txBody>
          <a:bodyPr/>
          <a:lstStyle/>
          <a:p>
            <a:r>
              <a:rPr lang="fr-BE" dirty="0"/>
              <a:t>3.1. L’évolution des indicateurs de bien-être: vers un travail plus soutenable?</a:t>
            </a:r>
          </a:p>
        </p:txBody>
      </p:sp>
      <p:sp>
        <p:nvSpPr>
          <p:cNvPr id="3" name="Espace réservé du contenu 2">
            <a:extLst>
              <a:ext uri="{FF2B5EF4-FFF2-40B4-BE49-F238E27FC236}">
                <a16:creationId xmlns:a16="http://schemas.microsoft.com/office/drawing/2014/main" id="{E5243478-EFD5-4349-A3E3-830A213CF0FE}"/>
              </a:ext>
            </a:extLst>
          </p:cNvPr>
          <p:cNvSpPr>
            <a:spLocks noGrp="1"/>
          </p:cNvSpPr>
          <p:nvPr>
            <p:ph idx="1"/>
          </p:nvPr>
        </p:nvSpPr>
        <p:spPr/>
        <p:txBody>
          <a:bodyPr/>
          <a:lstStyle/>
          <a:p>
            <a:pPr marL="0" indent="0">
              <a:buNone/>
            </a:pPr>
            <a:r>
              <a:rPr lang="fr-BE" sz="2800" dirty="0">
                <a:solidFill>
                  <a:schemeClr val="tx1"/>
                </a:solidFill>
                <a:ea typeface="+mj-ea"/>
                <a:cs typeface="+mj-cs"/>
              </a:rPr>
              <a:t>3.1.1. La sécurité socioéconomique</a:t>
            </a:r>
          </a:p>
          <a:p>
            <a:pPr marL="0" indent="0">
              <a:buNone/>
            </a:pPr>
            <a:r>
              <a:rPr lang="fr-BE" sz="2800" dirty="0">
                <a:solidFill>
                  <a:schemeClr val="tx1"/>
                </a:solidFill>
                <a:ea typeface="+mj-ea"/>
                <a:cs typeface="+mj-cs"/>
              </a:rPr>
              <a:t>3.1.2. Les conditions de travail</a:t>
            </a:r>
          </a:p>
          <a:p>
            <a:pPr marL="0" indent="0">
              <a:buNone/>
            </a:pPr>
            <a:r>
              <a:rPr lang="fr-BE" sz="2800" dirty="0">
                <a:solidFill>
                  <a:schemeClr val="tx1"/>
                </a:solidFill>
                <a:ea typeface="+mj-ea"/>
                <a:cs typeface="+mj-cs"/>
              </a:rPr>
              <a:t>3.1.3. La santé</a:t>
            </a:r>
          </a:p>
          <a:p>
            <a:pPr marL="0" indent="0">
              <a:buNone/>
            </a:pPr>
            <a:r>
              <a:rPr lang="fr-BE" sz="2800" dirty="0">
                <a:solidFill>
                  <a:schemeClr val="tx1"/>
                </a:solidFill>
                <a:ea typeface="+mj-ea"/>
                <a:cs typeface="+mj-cs"/>
              </a:rPr>
              <a:t>3.1.4. La dimension expressive du travail</a:t>
            </a:r>
          </a:p>
          <a:p>
            <a:pPr marL="0" indent="0">
              <a:buNone/>
            </a:pPr>
            <a:r>
              <a:rPr lang="fr-BE" sz="2800" dirty="0">
                <a:solidFill>
                  <a:schemeClr val="tx1"/>
                </a:solidFill>
                <a:ea typeface="+mj-ea"/>
                <a:cs typeface="+mj-cs"/>
              </a:rPr>
              <a:t>3.1.5. L’équilibre entre temps de travail / de non-travail</a:t>
            </a:r>
          </a:p>
          <a:p>
            <a:pPr marL="0" indent="0">
              <a:buNone/>
            </a:pPr>
            <a:endParaRPr lang="fr-BE" dirty="0"/>
          </a:p>
        </p:txBody>
      </p:sp>
    </p:spTree>
    <p:extLst>
      <p:ext uri="{BB962C8B-B14F-4D97-AF65-F5344CB8AC3E}">
        <p14:creationId xmlns:p14="http://schemas.microsoft.com/office/powerpoint/2010/main" val="15296324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p:txBody>
          <a:bodyPr>
            <a:normAutofit fontScale="90000"/>
          </a:bodyPr>
          <a:lstStyle/>
          <a:p>
            <a:r>
              <a:rPr lang="fr-BE" dirty="0"/>
              <a:t>3.1.1. La sécurité socioéconomique (N = 727)</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1617955530"/>
              </p:ext>
            </p:extLst>
          </p:nvPr>
        </p:nvGraphicFramePr>
        <p:xfrm>
          <a:off x="677334" y="1270000"/>
          <a:ext cx="10091736" cy="2936240"/>
        </p:xfrm>
        <a:graphic>
          <a:graphicData uri="http://schemas.openxmlformats.org/drawingml/2006/table">
            <a:tbl>
              <a:tblPr firstRow="1" bandRow="1">
                <a:tableStyleId>{5C22544A-7EE6-4342-B048-85BDC9FD1C3A}</a:tableStyleId>
              </a:tblPr>
              <a:tblGrid>
                <a:gridCol w="7213070">
                  <a:extLst>
                    <a:ext uri="{9D8B030D-6E8A-4147-A177-3AD203B41FA5}">
                      <a16:colId xmlns:a16="http://schemas.microsoft.com/office/drawing/2014/main" val="3801256717"/>
                    </a:ext>
                  </a:extLst>
                </a:gridCol>
                <a:gridCol w="1473200">
                  <a:extLst>
                    <a:ext uri="{9D8B030D-6E8A-4147-A177-3AD203B41FA5}">
                      <a16:colId xmlns:a16="http://schemas.microsoft.com/office/drawing/2014/main" val="2296195926"/>
                    </a:ext>
                  </a:extLst>
                </a:gridCol>
                <a:gridCol w="1405466">
                  <a:extLst>
                    <a:ext uri="{9D8B030D-6E8A-4147-A177-3AD203B41FA5}">
                      <a16:colId xmlns:a16="http://schemas.microsoft.com/office/drawing/2014/main" val="3681405794"/>
                    </a:ext>
                  </a:extLst>
                </a:gridCol>
              </a:tblGrid>
              <a:tr h="370840">
                <a:tc>
                  <a:txBody>
                    <a:bodyPr/>
                    <a:lstStyle/>
                    <a:p>
                      <a:endParaRPr lang="fr-BE" dirty="0">
                        <a:latin typeface="Verdana" panose="020B0604030504040204" pitchFamily="34" charset="0"/>
                        <a:ea typeface="Verdana" panose="020B0604030504040204" pitchFamily="34" charset="0"/>
                      </a:endParaRPr>
                    </a:p>
                  </a:txBody>
                  <a:tcPr/>
                </a:tc>
                <a:tc>
                  <a:txBody>
                    <a:bodyPr/>
                    <a:lstStyle/>
                    <a:p>
                      <a:pPr marL="0" algn="ctr"/>
                      <a:r>
                        <a:rPr lang="fr-BE" dirty="0">
                          <a:latin typeface="Verdana" panose="020B0604030504040204" pitchFamily="34" charset="0"/>
                          <a:ea typeface="Verdana" panose="020B0604030504040204" pitchFamily="34" charset="0"/>
                        </a:rPr>
                        <a:t>AVANT</a:t>
                      </a:r>
                    </a:p>
                  </a:txBody>
                  <a:tcPr/>
                </a:tc>
                <a:tc>
                  <a:txBody>
                    <a:bodyPr/>
                    <a:lstStyle/>
                    <a:p>
                      <a:pPr marL="0" algn="ctr"/>
                      <a:r>
                        <a:rPr lang="fr-BE" dirty="0">
                          <a:latin typeface="Verdana" panose="020B0604030504040204" pitchFamily="34" charset="0"/>
                          <a:ea typeface="Verdana" panose="020B0604030504040204" pitchFamily="34" charset="0"/>
                        </a:rPr>
                        <a:t>APRES</a:t>
                      </a:r>
                    </a:p>
                  </a:txBody>
                  <a:tcPr/>
                </a:tc>
                <a:extLst>
                  <a:ext uri="{0D108BD9-81ED-4DB2-BD59-A6C34878D82A}">
                    <a16:rowId xmlns:a16="http://schemas.microsoft.com/office/drawing/2014/main" val="735053978"/>
                  </a:ext>
                </a:extLst>
              </a:tr>
              <a:tr h="370840">
                <a:tc>
                  <a:txBody>
                    <a:bodyPr/>
                    <a:lstStyle/>
                    <a:p>
                      <a:r>
                        <a:rPr lang="fr-BE" sz="1800" dirty="0">
                          <a:effectLst/>
                          <a:latin typeface="Verdana" panose="020B0604030504040204" pitchFamily="34" charset="0"/>
                          <a:ea typeface="Verdana" panose="020B0604030504040204" pitchFamily="34" charset="0"/>
                          <a:cs typeface="TTE1C57988t00"/>
                        </a:rPr>
                        <a:t>Vous sentez que vous allez être </a:t>
                      </a:r>
                      <a:r>
                        <a:rPr lang="fr-BE" sz="1800" dirty="0" err="1">
                          <a:effectLst/>
                          <a:latin typeface="Verdana" panose="020B0604030504040204" pitchFamily="34" charset="0"/>
                          <a:ea typeface="Verdana" panose="020B0604030504040204" pitchFamily="34" charset="0"/>
                          <a:cs typeface="TTE1C57988t00"/>
                        </a:rPr>
                        <a:t>contraint-e</a:t>
                      </a:r>
                      <a:r>
                        <a:rPr lang="fr-BE" sz="1800" dirty="0">
                          <a:effectLst/>
                          <a:latin typeface="Verdana" panose="020B0604030504040204" pitchFamily="34" charset="0"/>
                          <a:ea typeface="Verdana" panose="020B0604030504040204" pitchFamily="34" charset="0"/>
                          <a:cs typeface="TTE1C57988t00"/>
                        </a:rPr>
                        <a:t> de changer d’emploi dans un avenir proche</a:t>
                      </a:r>
                      <a:endParaRPr lang="fr-BE" dirty="0">
                        <a:latin typeface="Verdana" panose="020B0604030504040204" pitchFamily="34" charset="0"/>
                        <a:ea typeface="Verdana" panose="020B0604030504040204" pitchFamily="34" charset="0"/>
                      </a:endParaRPr>
                    </a:p>
                  </a:txBody>
                  <a:tcPr/>
                </a:tc>
                <a:tc>
                  <a:txBody>
                    <a:bodyPr/>
                    <a:lstStyle/>
                    <a:p>
                      <a:pPr marL="0" algn="ctr"/>
                      <a:r>
                        <a:rPr lang="fr-BE" dirty="0">
                          <a:latin typeface="Verdana" panose="020B0604030504040204" pitchFamily="34" charset="0"/>
                          <a:ea typeface="Verdana" panose="020B0604030504040204" pitchFamily="34" charset="0"/>
                        </a:rPr>
                        <a:t>45,8%</a:t>
                      </a:r>
                    </a:p>
                  </a:txBody>
                  <a:tcPr/>
                </a:tc>
                <a:tc>
                  <a:txBody>
                    <a:bodyPr/>
                    <a:lstStyle/>
                    <a:p>
                      <a:pPr marL="0" algn="ctr"/>
                      <a:r>
                        <a:rPr lang="fr-BE" dirty="0">
                          <a:latin typeface="Verdana" panose="020B0604030504040204" pitchFamily="34" charset="0"/>
                          <a:ea typeface="Verdana" panose="020B0604030504040204" pitchFamily="34" charset="0"/>
                        </a:rPr>
                        <a:t>36,8%</a:t>
                      </a:r>
                    </a:p>
                  </a:txBody>
                  <a:tcPr/>
                </a:tc>
                <a:extLst>
                  <a:ext uri="{0D108BD9-81ED-4DB2-BD59-A6C34878D82A}">
                    <a16:rowId xmlns:a16="http://schemas.microsoft.com/office/drawing/2014/main" val="188600312"/>
                  </a:ext>
                </a:extLst>
              </a:tr>
              <a:tr h="370840">
                <a:tc>
                  <a:txBody>
                    <a:bodyPr/>
                    <a:lstStyle/>
                    <a:p>
                      <a:r>
                        <a:rPr lang="fr-BE" sz="1800" dirty="0">
                          <a:effectLst/>
                          <a:latin typeface="Verdana" panose="020B0604030504040204" pitchFamily="34" charset="0"/>
                          <a:ea typeface="Verdana" panose="020B0604030504040204" pitchFamily="34" charset="0"/>
                          <a:cs typeface="TTE1C57988t00"/>
                        </a:rPr>
                        <a:t>Vous sentez que vous allez être </a:t>
                      </a:r>
                      <a:r>
                        <a:rPr lang="fr-BE" sz="1800" dirty="0" err="1">
                          <a:effectLst/>
                          <a:latin typeface="Verdana" panose="020B0604030504040204" pitchFamily="34" charset="0"/>
                          <a:ea typeface="Verdana" panose="020B0604030504040204" pitchFamily="34" charset="0"/>
                          <a:cs typeface="TTE1C57988t00"/>
                        </a:rPr>
                        <a:t>contraint-e</a:t>
                      </a:r>
                      <a:r>
                        <a:rPr lang="fr-BE" sz="1800" dirty="0">
                          <a:effectLst/>
                          <a:latin typeface="Verdana" panose="020B0604030504040204" pitchFamily="34" charset="0"/>
                          <a:ea typeface="Verdana" panose="020B0604030504040204" pitchFamily="34" charset="0"/>
                          <a:cs typeface="TTE1C57988t00"/>
                        </a:rPr>
                        <a:t> de changer de fonction dans un avenir proche</a:t>
                      </a:r>
                      <a:endParaRPr lang="fr-BE" dirty="0">
                        <a:latin typeface="Verdana" panose="020B0604030504040204" pitchFamily="34" charset="0"/>
                        <a:ea typeface="Verdana" panose="020B0604030504040204" pitchFamily="34" charset="0"/>
                      </a:endParaRPr>
                    </a:p>
                  </a:txBody>
                  <a:tcPr/>
                </a:tc>
                <a:tc>
                  <a:txBody>
                    <a:bodyPr/>
                    <a:lstStyle/>
                    <a:p>
                      <a:pPr marL="0" algn="ctr"/>
                      <a:r>
                        <a:rPr lang="fr-BE" dirty="0">
                          <a:latin typeface="Verdana" panose="020B0604030504040204" pitchFamily="34" charset="0"/>
                          <a:ea typeface="Verdana" panose="020B0604030504040204" pitchFamily="34" charset="0"/>
                        </a:rPr>
                        <a:t>24,8%</a:t>
                      </a:r>
                    </a:p>
                  </a:txBody>
                  <a:tcPr/>
                </a:tc>
                <a:tc>
                  <a:txBody>
                    <a:bodyPr/>
                    <a:lstStyle/>
                    <a:p>
                      <a:pPr marL="0" algn="ctr"/>
                      <a:r>
                        <a:rPr lang="fr-BE" dirty="0">
                          <a:latin typeface="Verdana" panose="020B0604030504040204" pitchFamily="34" charset="0"/>
                          <a:ea typeface="Verdana" panose="020B0604030504040204" pitchFamily="34" charset="0"/>
                        </a:rPr>
                        <a:t>19,6%</a:t>
                      </a:r>
                    </a:p>
                  </a:txBody>
                  <a:tcPr/>
                </a:tc>
                <a:extLst>
                  <a:ext uri="{0D108BD9-81ED-4DB2-BD59-A6C34878D82A}">
                    <a16:rowId xmlns:a16="http://schemas.microsoft.com/office/drawing/2014/main" val="3375965456"/>
                  </a:ext>
                </a:extLst>
              </a:tr>
              <a:tr h="370840">
                <a:tc>
                  <a:txBody>
                    <a:bodyPr/>
                    <a:lstStyle/>
                    <a:p>
                      <a:r>
                        <a:rPr lang="fr-BE" sz="1800" dirty="0">
                          <a:effectLst/>
                          <a:latin typeface="Verdana" panose="020B0604030504040204" pitchFamily="34" charset="0"/>
                          <a:ea typeface="Verdana" panose="020B0604030504040204" pitchFamily="34" charset="0"/>
                          <a:cs typeface="TTE1C57988t00"/>
                        </a:rPr>
                        <a:t>Vous avez la sécurité de l’emploi</a:t>
                      </a:r>
                      <a:endParaRPr lang="fr-BE" dirty="0">
                        <a:latin typeface="Verdana" panose="020B0604030504040204" pitchFamily="34" charset="0"/>
                        <a:ea typeface="Verdana" panose="020B0604030504040204" pitchFamily="34" charset="0"/>
                      </a:endParaRPr>
                    </a:p>
                  </a:txBody>
                  <a:tcPr/>
                </a:tc>
                <a:tc>
                  <a:txBody>
                    <a:bodyPr/>
                    <a:lstStyle/>
                    <a:p>
                      <a:pPr marL="0" algn="ctr"/>
                      <a:r>
                        <a:rPr lang="fr-BE" dirty="0">
                          <a:latin typeface="Verdana" panose="020B0604030504040204" pitchFamily="34" charset="0"/>
                          <a:ea typeface="Verdana" panose="020B0604030504040204" pitchFamily="34" charset="0"/>
                        </a:rPr>
                        <a:t>79,9%</a:t>
                      </a:r>
                    </a:p>
                  </a:txBody>
                  <a:tcPr/>
                </a:tc>
                <a:tc>
                  <a:txBody>
                    <a:bodyPr/>
                    <a:lstStyle/>
                    <a:p>
                      <a:pPr marL="0" algn="ctr"/>
                      <a:r>
                        <a:rPr lang="fr-BE" dirty="0">
                          <a:latin typeface="Verdana" panose="020B0604030504040204" pitchFamily="34" charset="0"/>
                          <a:ea typeface="Verdana" panose="020B0604030504040204" pitchFamily="34" charset="0"/>
                        </a:rPr>
                        <a:t>79,1%</a:t>
                      </a:r>
                    </a:p>
                  </a:txBody>
                  <a:tcPr/>
                </a:tc>
                <a:extLst>
                  <a:ext uri="{0D108BD9-81ED-4DB2-BD59-A6C34878D82A}">
                    <a16:rowId xmlns:a16="http://schemas.microsoft.com/office/drawing/2014/main" val="3156357710"/>
                  </a:ext>
                </a:extLst>
              </a:tr>
              <a:tr h="370840">
                <a:tc>
                  <a:txBody>
                    <a:bodyPr/>
                    <a:lstStyle/>
                    <a:p>
                      <a:r>
                        <a:rPr lang="fr-BE" sz="1800" dirty="0">
                          <a:effectLst/>
                          <a:latin typeface="Verdana" panose="020B0604030504040204" pitchFamily="34" charset="0"/>
                          <a:ea typeface="Verdana" panose="020B0604030504040204" pitchFamily="34" charset="0"/>
                          <a:cs typeface="TTE1C57988t00"/>
                        </a:rPr>
                        <a:t>Vous avez confiance dans les capacités de votre institution/association à affronter les défis qui la touchent actuellement</a:t>
                      </a:r>
                      <a:endParaRPr lang="fr-BE" dirty="0">
                        <a:latin typeface="Verdana" panose="020B0604030504040204" pitchFamily="34" charset="0"/>
                        <a:ea typeface="Verdana" panose="020B0604030504040204" pitchFamily="34" charset="0"/>
                      </a:endParaRP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42,8% </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56,5% </a:t>
                      </a:r>
                    </a:p>
                  </a:txBody>
                  <a:tcPr/>
                </a:tc>
                <a:extLst>
                  <a:ext uri="{0D108BD9-81ED-4DB2-BD59-A6C34878D82A}">
                    <a16:rowId xmlns:a16="http://schemas.microsoft.com/office/drawing/2014/main" val="1368924858"/>
                  </a:ext>
                </a:extLst>
              </a:tr>
            </a:tbl>
          </a:graphicData>
        </a:graphic>
      </p:graphicFrame>
    </p:spTree>
    <p:extLst>
      <p:ext uri="{BB962C8B-B14F-4D97-AF65-F5344CB8AC3E}">
        <p14:creationId xmlns:p14="http://schemas.microsoft.com/office/powerpoint/2010/main" val="24463916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p:txBody>
          <a:bodyPr>
            <a:normAutofit/>
          </a:bodyPr>
          <a:lstStyle/>
          <a:p>
            <a:r>
              <a:rPr lang="fr-BE" dirty="0"/>
              <a:t>3.1.2. Les conditions de travail (N = 727)</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3206471094"/>
              </p:ext>
            </p:extLst>
          </p:nvPr>
        </p:nvGraphicFramePr>
        <p:xfrm>
          <a:off x="677334" y="1930400"/>
          <a:ext cx="10091736" cy="2666492"/>
        </p:xfrm>
        <a:graphic>
          <a:graphicData uri="http://schemas.openxmlformats.org/drawingml/2006/table">
            <a:tbl>
              <a:tblPr firstRow="1" bandRow="1">
                <a:tableStyleId>{5C22544A-7EE6-4342-B048-85BDC9FD1C3A}</a:tableStyleId>
              </a:tblPr>
              <a:tblGrid>
                <a:gridCol w="7213070">
                  <a:extLst>
                    <a:ext uri="{9D8B030D-6E8A-4147-A177-3AD203B41FA5}">
                      <a16:colId xmlns:a16="http://schemas.microsoft.com/office/drawing/2014/main" val="3801256717"/>
                    </a:ext>
                  </a:extLst>
                </a:gridCol>
                <a:gridCol w="1473200">
                  <a:extLst>
                    <a:ext uri="{9D8B030D-6E8A-4147-A177-3AD203B41FA5}">
                      <a16:colId xmlns:a16="http://schemas.microsoft.com/office/drawing/2014/main" val="2296195926"/>
                    </a:ext>
                  </a:extLst>
                </a:gridCol>
                <a:gridCol w="1405466">
                  <a:extLst>
                    <a:ext uri="{9D8B030D-6E8A-4147-A177-3AD203B41FA5}">
                      <a16:colId xmlns:a16="http://schemas.microsoft.com/office/drawing/2014/main" val="3681405794"/>
                    </a:ext>
                  </a:extLst>
                </a:gridCol>
              </a:tblGrid>
              <a:tr h="370840">
                <a:tc>
                  <a:txBody>
                    <a:bodyPr/>
                    <a:lstStyle/>
                    <a:p>
                      <a:endParaRPr lang="fr-BE" dirty="0">
                        <a:latin typeface="Verdana" panose="020B0604030504040204" pitchFamily="34" charset="0"/>
                        <a:ea typeface="Verdana" panose="020B0604030504040204" pitchFamily="34" charset="0"/>
                      </a:endParaRPr>
                    </a:p>
                  </a:txBody>
                  <a:tcPr/>
                </a:tc>
                <a:tc>
                  <a:txBody>
                    <a:bodyPr/>
                    <a:lstStyle/>
                    <a:p>
                      <a:pPr algn="ctr"/>
                      <a:r>
                        <a:rPr lang="fr-BE" dirty="0">
                          <a:latin typeface="Verdana" panose="020B0604030504040204" pitchFamily="34" charset="0"/>
                          <a:ea typeface="Verdana" panose="020B0604030504040204" pitchFamily="34" charset="0"/>
                        </a:rPr>
                        <a:t>AVANT</a:t>
                      </a:r>
                    </a:p>
                  </a:txBody>
                  <a:tcPr/>
                </a:tc>
                <a:tc>
                  <a:txBody>
                    <a:bodyPr/>
                    <a:lstStyle/>
                    <a:p>
                      <a:pPr algn="ctr"/>
                      <a:r>
                        <a:rPr lang="fr-BE" dirty="0">
                          <a:latin typeface="Verdana" panose="020B0604030504040204" pitchFamily="34" charset="0"/>
                          <a:ea typeface="Verdana" panose="020B0604030504040204" pitchFamily="34" charset="0"/>
                        </a:rPr>
                        <a:t>APRES</a:t>
                      </a:r>
                    </a:p>
                  </a:txBody>
                  <a:tcPr/>
                </a:tc>
                <a:extLst>
                  <a:ext uri="{0D108BD9-81ED-4DB2-BD59-A6C34878D82A}">
                    <a16:rowId xmlns:a16="http://schemas.microsoft.com/office/drawing/2014/main" val="735053978"/>
                  </a:ext>
                </a:extLst>
              </a:tr>
              <a:tr h="370840">
                <a:tc>
                  <a:txBody>
                    <a:bodyPr/>
                    <a:lstStyle/>
                    <a:p>
                      <a:r>
                        <a:rPr lang="fr-BE" sz="1800" kern="1200" dirty="0">
                          <a:solidFill>
                            <a:schemeClr val="dk1"/>
                          </a:solidFill>
                          <a:effectLst/>
                          <a:latin typeface="Verdana" panose="020B0604030504040204" pitchFamily="34" charset="0"/>
                          <a:ea typeface="Verdana" panose="020B0604030504040204" pitchFamily="34" charset="0"/>
                          <a:cs typeface="+mn-cs"/>
                        </a:rPr>
                        <a:t>5.19. Vous avez suffisamment de temps pour réaliser votre travail</a:t>
                      </a:r>
                    </a:p>
                  </a:txBody>
                  <a:tcPr/>
                </a:tc>
                <a:tc>
                  <a:txBody>
                    <a:bodyPr/>
                    <a:lstStyle/>
                    <a:p>
                      <a:pPr marL="0" algn="ctr"/>
                      <a:r>
                        <a:rPr lang="fr-BE" sz="1800" dirty="0">
                          <a:latin typeface="Verdana" panose="020B0604030504040204" pitchFamily="34" charset="0"/>
                          <a:ea typeface="Verdana" panose="020B0604030504040204" pitchFamily="34" charset="0"/>
                        </a:rPr>
                        <a:t>52,1%</a:t>
                      </a:r>
                    </a:p>
                  </a:txBody>
                  <a:tcPr/>
                </a:tc>
                <a:tc>
                  <a:txBody>
                    <a:bodyPr/>
                    <a:lstStyle/>
                    <a:p>
                      <a:pPr marL="0" algn="ctr"/>
                      <a:r>
                        <a:rPr lang="fr-BE" sz="1800" dirty="0">
                          <a:latin typeface="Verdana" panose="020B0604030504040204" pitchFamily="34" charset="0"/>
                          <a:ea typeface="Verdana" panose="020B0604030504040204" pitchFamily="34" charset="0"/>
                        </a:rPr>
                        <a:t>58,5%</a:t>
                      </a:r>
                    </a:p>
                  </a:txBody>
                  <a:tcPr/>
                </a:tc>
                <a:extLst>
                  <a:ext uri="{0D108BD9-81ED-4DB2-BD59-A6C34878D82A}">
                    <a16:rowId xmlns:a16="http://schemas.microsoft.com/office/drawing/2014/main" val="1886003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5.22. Votre travail vous affecte émotionnellement</a:t>
                      </a:r>
                    </a:p>
                  </a:txBody>
                  <a:tcPr/>
                </a:tc>
                <a:tc>
                  <a:txBody>
                    <a:bodyPr/>
                    <a:lstStyle/>
                    <a:p>
                      <a:pPr marL="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83,7% </a:t>
                      </a:r>
                    </a:p>
                  </a:txBody>
                  <a:tcPr/>
                </a:tc>
                <a:tc>
                  <a:txBody>
                    <a:bodyPr/>
                    <a:lstStyle/>
                    <a:p>
                      <a:pPr marL="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71,3%</a:t>
                      </a:r>
                    </a:p>
                  </a:txBody>
                  <a:tcPr/>
                </a:tc>
                <a:extLst>
                  <a:ext uri="{0D108BD9-81ED-4DB2-BD59-A6C34878D82A}">
                    <a16:rowId xmlns:a16="http://schemas.microsoft.com/office/drawing/2014/main" val="337596545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5.32. Vous vivez des conflits relationnels pesants avec certains de vos collègues</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50,2%</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37,1%</a:t>
                      </a:r>
                    </a:p>
                  </a:txBody>
                  <a:tcPr/>
                </a:tc>
                <a:extLst>
                  <a:ext uri="{0D108BD9-81ED-4DB2-BD59-A6C34878D82A}">
                    <a16:rowId xmlns:a16="http://schemas.microsoft.com/office/drawing/2014/main" val="3156357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5.33. Les tâches qui vous sont confiées sont physiquement éprouvantes</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32,6%</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26%</a:t>
                      </a:r>
                    </a:p>
                  </a:txBody>
                  <a:tcPr/>
                </a:tc>
                <a:extLst>
                  <a:ext uri="{0D108BD9-81ED-4DB2-BD59-A6C34878D82A}">
                    <a16:rowId xmlns:a16="http://schemas.microsoft.com/office/drawing/2014/main" val="1368924858"/>
                  </a:ext>
                </a:extLst>
              </a:tr>
            </a:tbl>
          </a:graphicData>
        </a:graphic>
      </p:graphicFrame>
      <p:sp>
        <p:nvSpPr>
          <p:cNvPr id="3" name="ZoneTexte 2">
            <a:extLst>
              <a:ext uri="{FF2B5EF4-FFF2-40B4-BE49-F238E27FC236}">
                <a16:creationId xmlns:a16="http://schemas.microsoft.com/office/drawing/2014/main" id="{7033BB96-9D45-473E-A505-B0CFFEFC9D9F}"/>
              </a:ext>
            </a:extLst>
          </p:cNvPr>
          <p:cNvSpPr txBox="1"/>
          <p:nvPr/>
        </p:nvSpPr>
        <p:spPr>
          <a:xfrm>
            <a:off x="1303867" y="5029200"/>
            <a:ext cx="8260595" cy="369332"/>
          </a:xfrm>
          <a:prstGeom prst="rect">
            <a:avLst/>
          </a:prstGeom>
          <a:noFill/>
        </p:spPr>
        <p:txBody>
          <a:bodyPr wrap="none" rtlCol="0">
            <a:spAutoFit/>
          </a:bodyPr>
          <a:lstStyle/>
          <a:p>
            <a:r>
              <a:rPr lang="fr-BE" dirty="0"/>
              <a:t>19,8% estiment que les relations avec leurs collègues ont évolué positivement</a:t>
            </a:r>
          </a:p>
        </p:txBody>
      </p:sp>
    </p:spTree>
    <p:extLst>
      <p:ext uri="{BB962C8B-B14F-4D97-AF65-F5344CB8AC3E}">
        <p14:creationId xmlns:p14="http://schemas.microsoft.com/office/powerpoint/2010/main" val="70021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107936"/>
            <a:ext cx="8596668" cy="1320800"/>
          </a:xfrm>
        </p:spPr>
        <p:txBody>
          <a:bodyPr/>
          <a:lstStyle/>
          <a:p>
            <a:r>
              <a:rPr lang="fr-BE" dirty="0"/>
              <a:t>1. Méthodologie de l’évaluation</a:t>
            </a:r>
          </a:p>
        </p:txBody>
      </p:sp>
      <p:sp>
        <p:nvSpPr>
          <p:cNvPr id="3" name="Espace réservé du contenu 2"/>
          <p:cNvSpPr>
            <a:spLocks noGrp="1"/>
          </p:cNvSpPr>
          <p:nvPr>
            <p:ph idx="1"/>
          </p:nvPr>
        </p:nvSpPr>
        <p:spPr>
          <a:xfrm>
            <a:off x="609601" y="937669"/>
            <a:ext cx="9517803" cy="6191264"/>
          </a:xfrm>
        </p:spPr>
        <p:txBody>
          <a:bodyPr>
            <a:normAutofit/>
          </a:bodyPr>
          <a:lstStyle/>
          <a:p>
            <a:pPr marL="0" indent="0" algn="just">
              <a:buNone/>
            </a:pPr>
            <a:r>
              <a:rPr lang="fr-BE" sz="2800" b="1" dirty="0">
                <a:solidFill>
                  <a:schemeClr val="tx1"/>
                </a:solidFill>
              </a:rPr>
              <a:t>Comparaison AVANT-APRES</a:t>
            </a:r>
          </a:p>
          <a:p>
            <a:pPr algn="just"/>
            <a:r>
              <a:rPr lang="fr-BE" sz="2800" b="1" dirty="0">
                <a:solidFill>
                  <a:schemeClr val="tx1"/>
                </a:solidFill>
              </a:rPr>
              <a:t>Etude statistique</a:t>
            </a:r>
            <a:r>
              <a:rPr lang="fr-BE" sz="2800" dirty="0">
                <a:solidFill>
                  <a:schemeClr val="tx1"/>
                </a:solidFill>
              </a:rPr>
              <a:t>: questionnaire « Avant-Après » à destination des participants au BC</a:t>
            </a:r>
            <a:endParaRPr lang="fr-BE" sz="2800" dirty="0">
              <a:solidFill>
                <a:schemeClr val="tx1"/>
              </a:solidFill>
              <a:sym typeface="Wingdings" pitchFamily="2" charset="2"/>
            </a:endParaRPr>
          </a:p>
          <a:p>
            <a:pPr algn="just">
              <a:buNone/>
            </a:pPr>
            <a:r>
              <a:rPr lang="fr-BE" sz="2800" dirty="0">
                <a:solidFill>
                  <a:schemeClr val="tx1"/>
                </a:solidFill>
                <a:sym typeface="Wingdings" pitchFamily="2" charset="2"/>
              </a:rPr>
              <a:t> </a:t>
            </a:r>
            <a:r>
              <a:rPr lang="fr-BE" sz="2800" b="1" dirty="0">
                <a:solidFill>
                  <a:schemeClr val="tx1"/>
                </a:solidFill>
                <a:sym typeface="Wingdings" pitchFamily="2" charset="2"/>
              </a:rPr>
              <a:t>727 correspondances avant-après</a:t>
            </a:r>
            <a:r>
              <a:rPr lang="fr-BE" sz="2800" dirty="0">
                <a:solidFill>
                  <a:schemeClr val="tx1"/>
                </a:solidFill>
                <a:sym typeface="Wingdings" pitchFamily="2" charset="2"/>
              </a:rPr>
              <a:t>.</a:t>
            </a:r>
          </a:p>
          <a:p>
            <a:pPr marL="0" indent="0" algn="just">
              <a:buNone/>
            </a:pPr>
            <a:endParaRPr lang="fr-BE" sz="2800" dirty="0">
              <a:solidFill>
                <a:schemeClr val="tx1"/>
              </a:solidFill>
              <a:sym typeface="Wingdings" pitchFamily="2" charset="2"/>
            </a:endParaRPr>
          </a:p>
        </p:txBody>
      </p:sp>
    </p:spTree>
    <p:extLst>
      <p:ext uri="{BB962C8B-B14F-4D97-AF65-F5344CB8AC3E}">
        <p14:creationId xmlns:p14="http://schemas.microsoft.com/office/powerpoint/2010/main" val="29110813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677334" y="0"/>
            <a:ext cx="8596668" cy="1320800"/>
          </a:xfrm>
        </p:spPr>
        <p:txBody>
          <a:bodyPr>
            <a:normAutofit/>
          </a:bodyPr>
          <a:lstStyle/>
          <a:p>
            <a:r>
              <a:rPr lang="fr-BE" dirty="0"/>
              <a:t>3.1.3. La santé (N = 727)</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2387139910"/>
              </p:ext>
            </p:extLst>
          </p:nvPr>
        </p:nvGraphicFramePr>
        <p:xfrm>
          <a:off x="677334" y="1134534"/>
          <a:ext cx="10091736" cy="3857943"/>
        </p:xfrm>
        <a:graphic>
          <a:graphicData uri="http://schemas.openxmlformats.org/drawingml/2006/table">
            <a:tbl>
              <a:tblPr firstRow="1" bandRow="1">
                <a:tableStyleId>{5C22544A-7EE6-4342-B048-85BDC9FD1C3A}</a:tableStyleId>
              </a:tblPr>
              <a:tblGrid>
                <a:gridCol w="7213070">
                  <a:extLst>
                    <a:ext uri="{9D8B030D-6E8A-4147-A177-3AD203B41FA5}">
                      <a16:colId xmlns:a16="http://schemas.microsoft.com/office/drawing/2014/main" val="3801256717"/>
                    </a:ext>
                  </a:extLst>
                </a:gridCol>
                <a:gridCol w="1473200">
                  <a:extLst>
                    <a:ext uri="{9D8B030D-6E8A-4147-A177-3AD203B41FA5}">
                      <a16:colId xmlns:a16="http://schemas.microsoft.com/office/drawing/2014/main" val="2296195926"/>
                    </a:ext>
                  </a:extLst>
                </a:gridCol>
                <a:gridCol w="1405466">
                  <a:extLst>
                    <a:ext uri="{9D8B030D-6E8A-4147-A177-3AD203B41FA5}">
                      <a16:colId xmlns:a16="http://schemas.microsoft.com/office/drawing/2014/main" val="3681405794"/>
                    </a:ext>
                  </a:extLst>
                </a:gridCol>
              </a:tblGrid>
              <a:tr h="370840">
                <a:tc>
                  <a:txBody>
                    <a:bodyPr/>
                    <a:lstStyle/>
                    <a:p>
                      <a:endParaRPr lang="fr-BE" sz="1800" dirty="0">
                        <a:latin typeface="Verdana" panose="020B0604030504040204" pitchFamily="34" charset="0"/>
                        <a:ea typeface="Verdana" panose="020B0604030504040204" pitchFamily="34" charset="0"/>
                      </a:endParaRPr>
                    </a:p>
                  </a:txBody>
                  <a:tcPr/>
                </a:tc>
                <a:tc>
                  <a:txBody>
                    <a:bodyPr/>
                    <a:lstStyle/>
                    <a:p>
                      <a:pPr algn="ctr"/>
                      <a:r>
                        <a:rPr lang="fr-BE" sz="1800" dirty="0">
                          <a:latin typeface="Verdana" panose="020B0604030504040204" pitchFamily="34" charset="0"/>
                          <a:ea typeface="Verdana" panose="020B0604030504040204" pitchFamily="34" charset="0"/>
                        </a:rPr>
                        <a:t>AVANT</a:t>
                      </a:r>
                    </a:p>
                  </a:txBody>
                  <a:tcPr/>
                </a:tc>
                <a:tc>
                  <a:txBody>
                    <a:bodyPr/>
                    <a:lstStyle/>
                    <a:p>
                      <a:pPr algn="ctr"/>
                      <a:r>
                        <a:rPr lang="fr-BE" sz="1800" dirty="0">
                          <a:latin typeface="Verdana" panose="020B0604030504040204" pitchFamily="34" charset="0"/>
                          <a:ea typeface="Verdana" panose="020B0604030504040204" pitchFamily="34" charset="0"/>
                        </a:rPr>
                        <a:t>APRES</a:t>
                      </a:r>
                    </a:p>
                  </a:txBody>
                  <a:tcPr/>
                </a:tc>
                <a:extLst>
                  <a:ext uri="{0D108BD9-81ED-4DB2-BD59-A6C34878D82A}">
                    <a16:rowId xmlns:a16="http://schemas.microsoft.com/office/drawing/2014/main" val="735053978"/>
                  </a:ext>
                </a:extLst>
              </a:tr>
              <a:tr h="370840">
                <a:tc>
                  <a:txBody>
                    <a:bodyPr/>
                    <a:lstStyle/>
                    <a:p>
                      <a:pPr marL="0" algn="just">
                        <a:lnSpc>
                          <a:spcPct val="107000"/>
                        </a:lnSpc>
                        <a:spcAft>
                          <a:spcPts val="0"/>
                        </a:spcAft>
                      </a:pPr>
                      <a:r>
                        <a:rPr lang="fr-BE" sz="1800" dirty="0">
                          <a:effectLst/>
                          <a:latin typeface="Verdana" panose="020B0604030504040204" pitchFamily="34" charset="0"/>
                          <a:ea typeface="Verdana" panose="020B0604030504040204" pitchFamily="34" charset="0"/>
                          <a:cs typeface="TTE1C57988t00"/>
                        </a:rPr>
                        <a:t>5.15. Vous vous sentez actuellement </a:t>
                      </a:r>
                      <a:r>
                        <a:rPr lang="fr-BE" sz="1800" dirty="0" err="1">
                          <a:effectLst/>
                          <a:latin typeface="Verdana" panose="020B0604030504040204" pitchFamily="34" charset="0"/>
                          <a:ea typeface="Verdana" panose="020B0604030504040204" pitchFamily="34" charset="0"/>
                          <a:cs typeface="TTE1C57988t00"/>
                        </a:rPr>
                        <a:t>stressé-e</a:t>
                      </a:r>
                      <a:r>
                        <a:rPr lang="fr-BE" sz="1800" dirty="0">
                          <a:effectLst/>
                          <a:latin typeface="Verdana" panose="020B0604030504040204" pitchFamily="34" charset="0"/>
                          <a:ea typeface="Verdana" panose="020B0604030504040204" pitchFamily="34" charset="0"/>
                          <a:cs typeface="TTE1C57988t00"/>
                        </a:rPr>
                        <a:t> par votre travail</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just">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78,3% </a:t>
                      </a:r>
                    </a:p>
                  </a:txBody>
                  <a:tcPr/>
                </a:tc>
                <a:tc>
                  <a:txBody>
                    <a:bodyPr/>
                    <a:lstStyle/>
                    <a:p>
                      <a:pPr marL="228600" algn="just">
                        <a:lnSpc>
                          <a:spcPct val="115000"/>
                        </a:lnSpc>
                        <a:spcAft>
                          <a:spcPts val="1000"/>
                        </a:spcAft>
                      </a:pPr>
                      <a:r>
                        <a:rPr lang="fr-BE" sz="18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57,3%</a:t>
                      </a: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p>
                  </a:txBody>
                  <a:tcPr/>
                </a:tc>
                <a:extLst>
                  <a:ext uri="{0D108BD9-81ED-4DB2-BD59-A6C34878D82A}">
                    <a16:rowId xmlns:a16="http://schemas.microsoft.com/office/drawing/2014/main" val="1886003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5.30. A cause du travail, vous vous sentez souvent </a:t>
                      </a:r>
                      <a:r>
                        <a:rPr lang="fr-BE" sz="1800" dirty="0" err="1">
                          <a:effectLst/>
                          <a:latin typeface="Verdana" panose="020B0604030504040204" pitchFamily="34" charset="0"/>
                          <a:ea typeface="Verdana" panose="020B0604030504040204" pitchFamily="34" charset="0"/>
                          <a:cs typeface="TTE1C57988t00"/>
                        </a:rPr>
                        <a:t>épuisé-e</a:t>
                      </a:r>
                      <a:r>
                        <a:rPr lang="fr-BE" sz="1800" dirty="0">
                          <a:effectLst/>
                          <a:latin typeface="Verdana" panose="020B0604030504040204" pitchFamily="34" charset="0"/>
                          <a:ea typeface="Verdana" panose="020B0604030504040204" pitchFamily="34" charset="0"/>
                          <a:cs typeface="TTE1C57988t00"/>
                        </a:rPr>
                        <a:t> en fin de journée</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just">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79,3% </a:t>
                      </a:r>
                    </a:p>
                  </a:txBody>
                  <a:tcPr/>
                </a:tc>
                <a:tc>
                  <a:txBody>
                    <a:bodyPr/>
                    <a:lstStyle/>
                    <a:p>
                      <a:pPr marL="228600" algn="just">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69,7% </a:t>
                      </a:r>
                    </a:p>
                  </a:txBody>
                  <a:tcPr/>
                </a:tc>
                <a:extLst>
                  <a:ext uri="{0D108BD9-81ED-4DB2-BD59-A6C34878D82A}">
                    <a16:rowId xmlns:a16="http://schemas.microsoft.com/office/drawing/2014/main" val="3156357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8. Comment qualifieriez-vous votre état de santé général ? (mauvais et moyen) (parmi ceux qui ont fait le BC pour des raisons de santé)</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just">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59,8%</a:t>
                      </a:r>
                    </a:p>
                  </a:txBody>
                  <a:tcPr/>
                </a:tc>
                <a:tc>
                  <a:txBody>
                    <a:bodyPr/>
                    <a:lstStyle/>
                    <a:p>
                      <a:pPr marL="228600" algn="just">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44,4%</a:t>
                      </a:r>
                    </a:p>
                  </a:txBody>
                  <a:tcPr/>
                </a:tc>
                <a:extLst>
                  <a:ext uri="{0D108BD9-81ED-4DB2-BD59-A6C34878D82A}">
                    <a16:rowId xmlns:a16="http://schemas.microsoft.com/office/drawing/2014/main" val="136892485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9. Êtes-vous en incapacité de travail ? (parmi ceux qui ont fait le BC pour des raisons de santé)</a:t>
                      </a:r>
                      <a:endParaRPr lang="fr-BE" sz="18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228600" algn="just">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33,1%</a:t>
                      </a:r>
                    </a:p>
                  </a:txBody>
                  <a:tcPr/>
                </a:tc>
                <a:tc>
                  <a:txBody>
                    <a:bodyPr/>
                    <a:lstStyle/>
                    <a:p>
                      <a:pPr marL="228600" algn="just">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28,2%</a:t>
                      </a:r>
                    </a:p>
                  </a:txBody>
                  <a:tcPr/>
                </a:tc>
                <a:extLst>
                  <a:ext uri="{0D108BD9-81ED-4DB2-BD59-A6C34878D82A}">
                    <a16:rowId xmlns:a16="http://schemas.microsoft.com/office/drawing/2014/main" val="8347121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Verdana" panose="020B0604030504040204" pitchFamily="34" charset="0"/>
                          <a:ea typeface="Verdana" panose="020B0604030504040204" pitchFamily="34" charset="0"/>
                          <a:cs typeface="TTE1C57988t00"/>
                        </a:rPr>
                        <a:t>10. Ces derniers temps, avez-vous le sentiment que votre état de santé s’est détérioré ?</a:t>
                      </a:r>
                      <a:endParaRPr lang="fr-BE" sz="1800" kern="1200" dirty="0">
                        <a:solidFill>
                          <a:schemeClr val="dk1"/>
                        </a:solidFill>
                        <a:effectLst/>
                        <a:latin typeface="Verdana" panose="020B0604030504040204" pitchFamily="34" charset="0"/>
                        <a:ea typeface="Verdana" panose="020B0604030504040204" pitchFamily="34" charset="0"/>
                        <a:cs typeface="+mn-cs"/>
                      </a:endParaRPr>
                    </a:p>
                  </a:txBody>
                  <a:tcPr/>
                </a:tc>
                <a:tc>
                  <a:txBody>
                    <a:bodyPr/>
                    <a:lstStyle/>
                    <a:p>
                      <a:pPr marL="228600" algn="just">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77,1%</a:t>
                      </a:r>
                    </a:p>
                  </a:txBody>
                  <a:tcPr/>
                </a:tc>
                <a:tc>
                  <a:txBody>
                    <a:bodyPr/>
                    <a:lstStyle/>
                    <a:p>
                      <a:pPr marL="228600" algn="just">
                        <a:lnSpc>
                          <a:spcPct val="115000"/>
                        </a:lnSpc>
                        <a:spcAft>
                          <a:spcPts val="0"/>
                        </a:spcAft>
                      </a:pPr>
                      <a:r>
                        <a:rPr lang="fr-BE" sz="18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28,6%</a:t>
                      </a:r>
                    </a:p>
                  </a:txBody>
                  <a:tcPr/>
                </a:tc>
                <a:extLst>
                  <a:ext uri="{0D108BD9-81ED-4DB2-BD59-A6C34878D82A}">
                    <a16:rowId xmlns:a16="http://schemas.microsoft.com/office/drawing/2014/main" val="3928175751"/>
                  </a:ext>
                </a:extLst>
              </a:tr>
            </a:tbl>
          </a:graphicData>
        </a:graphic>
      </p:graphicFrame>
      <p:sp>
        <p:nvSpPr>
          <p:cNvPr id="3" name="ZoneTexte 2">
            <a:extLst>
              <a:ext uri="{FF2B5EF4-FFF2-40B4-BE49-F238E27FC236}">
                <a16:creationId xmlns:a16="http://schemas.microsoft.com/office/drawing/2014/main" id="{2C2BB746-A811-4255-9A7B-F3B15ABC26B3}"/>
              </a:ext>
            </a:extLst>
          </p:cNvPr>
          <p:cNvSpPr txBox="1"/>
          <p:nvPr/>
        </p:nvSpPr>
        <p:spPr>
          <a:xfrm>
            <a:off x="863600" y="5452533"/>
            <a:ext cx="4120039" cy="646331"/>
          </a:xfrm>
          <a:prstGeom prst="rect">
            <a:avLst/>
          </a:prstGeom>
          <a:noFill/>
        </p:spPr>
        <p:txBody>
          <a:bodyPr wrap="none" rtlCol="0">
            <a:spAutoFit/>
          </a:bodyPr>
          <a:lstStyle/>
          <a:p>
            <a:r>
              <a:rPr lang="fr-BE" b="1" dirty="0"/>
              <a:t>30,3%</a:t>
            </a:r>
            <a:r>
              <a:rPr lang="fr-BE" dirty="0"/>
              <a:t> ont diminué le stress au travail</a:t>
            </a:r>
          </a:p>
          <a:p>
            <a:endParaRPr lang="fr-BE" dirty="0"/>
          </a:p>
        </p:txBody>
      </p:sp>
    </p:spTree>
    <p:extLst>
      <p:ext uri="{BB962C8B-B14F-4D97-AF65-F5344CB8AC3E}">
        <p14:creationId xmlns:p14="http://schemas.microsoft.com/office/powerpoint/2010/main" val="27314043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677333" y="0"/>
            <a:ext cx="9550399" cy="1320800"/>
          </a:xfrm>
        </p:spPr>
        <p:txBody>
          <a:bodyPr>
            <a:normAutofit fontScale="90000"/>
          </a:bodyPr>
          <a:lstStyle/>
          <a:p>
            <a:r>
              <a:rPr lang="fr-BE" dirty="0"/>
              <a:t>3.1.4. La dimension expressive du travail (N = 727)</a:t>
            </a:r>
            <a:br>
              <a:rPr lang="fr-BE" dirty="0"/>
            </a:br>
            <a:endParaRPr lang="fr-BE" dirty="0"/>
          </a:p>
        </p:txBody>
      </p:sp>
      <p:graphicFrame>
        <p:nvGraphicFramePr>
          <p:cNvPr id="5" name="Espace réservé du contenu 3">
            <a:extLst>
              <a:ext uri="{FF2B5EF4-FFF2-40B4-BE49-F238E27FC236}">
                <a16:creationId xmlns:a16="http://schemas.microsoft.com/office/drawing/2014/main" id="{91886C1A-1E67-48A9-9344-0124B0B1E209}"/>
              </a:ext>
            </a:extLst>
          </p:cNvPr>
          <p:cNvGraphicFramePr>
            <a:graphicFrameLocks/>
          </p:cNvGraphicFramePr>
          <p:nvPr>
            <p:extLst>
              <p:ext uri="{D42A27DB-BD31-4B8C-83A1-F6EECF244321}">
                <p14:modId xmlns:p14="http://schemas.microsoft.com/office/powerpoint/2010/main" val="926429907"/>
              </p:ext>
            </p:extLst>
          </p:nvPr>
        </p:nvGraphicFramePr>
        <p:xfrm>
          <a:off x="524933" y="1043876"/>
          <a:ext cx="11142133" cy="1396556"/>
        </p:xfrm>
        <a:graphic>
          <a:graphicData uri="http://schemas.openxmlformats.org/drawingml/2006/table">
            <a:tbl>
              <a:tblPr firstRow="1" bandRow="1">
                <a:tableStyleId>{5C22544A-7EE6-4342-B048-85BDC9FD1C3A}</a:tableStyleId>
              </a:tblPr>
              <a:tblGrid>
                <a:gridCol w="7947762">
                  <a:extLst>
                    <a:ext uri="{9D8B030D-6E8A-4147-A177-3AD203B41FA5}">
                      <a16:colId xmlns:a16="http://schemas.microsoft.com/office/drawing/2014/main" val="3801256717"/>
                    </a:ext>
                  </a:extLst>
                </a:gridCol>
                <a:gridCol w="1634766">
                  <a:extLst>
                    <a:ext uri="{9D8B030D-6E8A-4147-A177-3AD203B41FA5}">
                      <a16:colId xmlns:a16="http://schemas.microsoft.com/office/drawing/2014/main" val="2296195926"/>
                    </a:ext>
                  </a:extLst>
                </a:gridCol>
                <a:gridCol w="1559605">
                  <a:extLst>
                    <a:ext uri="{9D8B030D-6E8A-4147-A177-3AD203B41FA5}">
                      <a16:colId xmlns:a16="http://schemas.microsoft.com/office/drawing/2014/main" val="3681405794"/>
                    </a:ext>
                  </a:extLst>
                </a:gridCol>
              </a:tblGrid>
              <a:tr h="370840">
                <a:tc>
                  <a:txBody>
                    <a:bodyPr/>
                    <a:lstStyle/>
                    <a:p>
                      <a:r>
                        <a:rPr lang="fr-BE" dirty="0"/>
                        <a:t>Reconnaissance</a:t>
                      </a:r>
                    </a:p>
                  </a:txBody>
                  <a:tcPr/>
                </a:tc>
                <a:tc>
                  <a:txBody>
                    <a:bodyPr/>
                    <a:lstStyle/>
                    <a:p>
                      <a:pPr algn="ctr"/>
                      <a:r>
                        <a:rPr lang="fr-BE" dirty="0"/>
                        <a:t>AVANT</a:t>
                      </a:r>
                    </a:p>
                  </a:txBody>
                  <a:tcPr/>
                </a:tc>
                <a:tc>
                  <a:txBody>
                    <a:bodyPr/>
                    <a:lstStyle/>
                    <a:p>
                      <a:pPr algn="ctr"/>
                      <a:r>
                        <a:rPr lang="fr-BE" dirty="0"/>
                        <a:t>APRES</a:t>
                      </a:r>
                    </a:p>
                  </a:txBody>
                  <a:tcPr/>
                </a:tc>
                <a:extLst>
                  <a:ext uri="{0D108BD9-81ED-4DB2-BD59-A6C34878D82A}">
                    <a16:rowId xmlns:a16="http://schemas.microsoft.com/office/drawing/2014/main" val="735053978"/>
                  </a:ext>
                </a:extLst>
              </a:tr>
              <a:tr h="370840">
                <a:tc>
                  <a:txBody>
                    <a:bodyPr/>
                    <a:lstStyle/>
                    <a:p>
                      <a:r>
                        <a:rPr lang="fr-BE" sz="1800" kern="1200" dirty="0">
                          <a:solidFill>
                            <a:schemeClr val="dk1"/>
                          </a:solidFill>
                          <a:effectLst/>
                          <a:latin typeface="+mn-lt"/>
                          <a:ea typeface="+mn-ea"/>
                          <a:cs typeface="+mn-cs"/>
                        </a:rPr>
                        <a:t>5.4. Vos compétences sont reconnues à leur juste valeur</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43,8% </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28600" algn="ctr">
                        <a:lnSpc>
                          <a:spcPct val="115000"/>
                        </a:lnSpc>
                        <a:spcAft>
                          <a:spcPts val="0"/>
                        </a:spcAft>
                      </a:pPr>
                      <a:r>
                        <a:rPr lang="fr-BE" sz="1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58,7% </a:t>
                      </a:r>
                      <a:endParaRPr lang="fr-B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886003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mn-lt"/>
                          <a:ea typeface="+mn-ea"/>
                          <a:cs typeface="+mn-cs"/>
                        </a:rPr>
                        <a:t>5.10. Vous vous sentez suffisamment </a:t>
                      </a:r>
                      <a:r>
                        <a:rPr lang="fr-BE" sz="1800" kern="1200" dirty="0" err="1">
                          <a:solidFill>
                            <a:schemeClr val="dk1"/>
                          </a:solidFill>
                          <a:effectLst/>
                          <a:latin typeface="+mn-lt"/>
                          <a:ea typeface="+mn-ea"/>
                          <a:cs typeface="+mn-cs"/>
                        </a:rPr>
                        <a:t>reconnu-e</a:t>
                      </a:r>
                      <a:r>
                        <a:rPr lang="fr-BE" sz="1800" kern="1200" dirty="0">
                          <a:solidFill>
                            <a:schemeClr val="dk1"/>
                          </a:solidFill>
                          <a:effectLst/>
                          <a:latin typeface="+mn-lt"/>
                          <a:ea typeface="+mn-ea"/>
                          <a:cs typeface="+mn-cs"/>
                        </a:rPr>
                        <a:t> pour le travail que vous accomplissez</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35,7% </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28600" algn="ctr">
                        <a:lnSpc>
                          <a:spcPct val="115000"/>
                        </a:lnSpc>
                        <a:spcAft>
                          <a:spcPts val="0"/>
                        </a:spcAft>
                      </a:pPr>
                      <a:r>
                        <a:rPr lang="fr-BE" sz="1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54,3% </a:t>
                      </a:r>
                      <a:endParaRPr lang="fr-B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68924858"/>
                  </a:ext>
                </a:extLst>
              </a:tr>
            </a:tbl>
          </a:graphicData>
        </a:graphic>
      </p:graphicFrame>
      <p:graphicFrame>
        <p:nvGraphicFramePr>
          <p:cNvPr id="6" name="Espace réservé du contenu 3">
            <a:extLst>
              <a:ext uri="{FF2B5EF4-FFF2-40B4-BE49-F238E27FC236}">
                <a16:creationId xmlns:a16="http://schemas.microsoft.com/office/drawing/2014/main" id="{9FB31545-6A53-4058-BD5C-9615706BAB96}"/>
              </a:ext>
            </a:extLst>
          </p:cNvPr>
          <p:cNvGraphicFramePr>
            <a:graphicFrameLocks/>
          </p:cNvGraphicFramePr>
          <p:nvPr>
            <p:extLst>
              <p:ext uri="{D42A27DB-BD31-4B8C-83A1-F6EECF244321}">
                <p14:modId xmlns:p14="http://schemas.microsoft.com/office/powerpoint/2010/main" val="2175585035"/>
              </p:ext>
            </p:extLst>
          </p:nvPr>
        </p:nvGraphicFramePr>
        <p:xfrm>
          <a:off x="524933" y="2730722"/>
          <a:ext cx="11142133" cy="1396556"/>
        </p:xfrm>
        <a:graphic>
          <a:graphicData uri="http://schemas.openxmlformats.org/drawingml/2006/table">
            <a:tbl>
              <a:tblPr firstRow="1" bandRow="1">
                <a:tableStyleId>{5C22544A-7EE6-4342-B048-85BDC9FD1C3A}</a:tableStyleId>
              </a:tblPr>
              <a:tblGrid>
                <a:gridCol w="7947762">
                  <a:extLst>
                    <a:ext uri="{9D8B030D-6E8A-4147-A177-3AD203B41FA5}">
                      <a16:colId xmlns:a16="http://schemas.microsoft.com/office/drawing/2014/main" val="3801256717"/>
                    </a:ext>
                  </a:extLst>
                </a:gridCol>
                <a:gridCol w="1634766">
                  <a:extLst>
                    <a:ext uri="{9D8B030D-6E8A-4147-A177-3AD203B41FA5}">
                      <a16:colId xmlns:a16="http://schemas.microsoft.com/office/drawing/2014/main" val="2296195926"/>
                    </a:ext>
                  </a:extLst>
                </a:gridCol>
                <a:gridCol w="1559605">
                  <a:extLst>
                    <a:ext uri="{9D8B030D-6E8A-4147-A177-3AD203B41FA5}">
                      <a16:colId xmlns:a16="http://schemas.microsoft.com/office/drawing/2014/main" val="3681405794"/>
                    </a:ext>
                  </a:extLst>
                </a:gridCol>
              </a:tblGrid>
              <a:tr h="370840">
                <a:tc>
                  <a:txBody>
                    <a:bodyPr/>
                    <a:lstStyle/>
                    <a:p>
                      <a:r>
                        <a:rPr lang="fr-BE" dirty="0"/>
                        <a:t>Soutien</a:t>
                      </a:r>
                    </a:p>
                  </a:txBody>
                  <a:tcPr/>
                </a:tc>
                <a:tc>
                  <a:txBody>
                    <a:bodyPr/>
                    <a:lstStyle/>
                    <a:p>
                      <a:pPr algn="ctr"/>
                      <a:r>
                        <a:rPr lang="fr-BE" dirty="0"/>
                        <a:t>AVANT</a:t>
                      </a:r>
                    </a:p>
                  </a:txBody>
                  <a:tcPr/>
                </a:tc>
                <a:tc>
                  <a:txBody>
                    <a:bodyPr/>
                    <a:lstStyle/>
                    <a:p>
                      <a:pPr algn="ctr"/>
                      <a:r>
                        <a:rPr lang="fr-BE" dirty="0"/>
                        <a:t>APRES</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mn-lt"/>
                          <a:ea typeface="+mn-ea"/>
                          <a:cs typeface="+mn-cs"/>
                        </a:rPr>
                        <a:t>5.8. En général, vous avez suffisamment le soutien de l’équipe avec laquelle vous travaillez</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59,3%</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28600" algn="ctr">
                        <a:lnSpc>
                          <a:spcPct val="115000"/>
                        </a:lnSpc>
                        <a:spcAft>
                          <a:spcPts val="0"/>
                        </a:spcAft>
                      </a:pPr>
                      <a:r>
                        <a:rPr lang="fr-BE" sz="1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70,7%</a:t>
                      </a:r>
                      <a:endParaRPr lang="fr-B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156357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mn-lt"/>
                          <a:ea typeface="+mn-ea"/>
                          <a:cs typeface="+mn-cs"/>
                        </a:rPr>
                        <a:t>5.26. Votre supérieur vous soutient suffisamment dans vos tâches</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39,4% </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28600" algn="ctr">
                        <a:lnSpc>
                          <a:spcPct val="115000"/>
                        </a:lnSpc>
                        <a:spcAft>
                          <a:spcPts val="0"/>
                        </a:spcAft>
                      </a:pPr>
                      <a:r>
                        <a:rPr lang="fr-BE" sz="1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52,6% </a:t>
                      </a:r>
                      <a:endParaRPr lang="fr-B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5678158"/>
                  </a:ext>
                </a:extLst>
              </a:tr>
            </a:tbl>
          </a:graphicData>
        </a:graphic>
      </p:graphicFrame>
      <p:graphicFrame>
        <p:nvGraphicFramePr>
          <p:cNvPr id="7" name="Espace réservé du contenu 3">
            <a:extLst>
              <a:ext uri="{FF2B5EF4-FFF2-40B4-BE49-F238E27FC236}">
                <a16:creationId xmlns:a16="http://schemas.microsoft.com/office/drawing/2014/main" id="{C357789F-7328-4FF8-8117-4009DEE28310}"/>
              </a:ext>
            </a:extLst>
          </p:cNvPr>
          <p:cNvGraphicFramePr>
            <a:graphicFrameLocks/>
          </p:cNvGraphicFramePr>
          <p:nvPr>
            <p:extLst>
              <p:ext uri="{D42A27DB-BD31-4B8C-83A1-F6EECF244321}">
                <p14:modId xmlns:p14="http://schemas.microsoft.com/office/powerpoint/2010/main" val="3875785991"/>
              </p:ext>
            </p:extLst>
          </p:nvPr>
        </p:nvGraphicFramePr>
        <p:xfrm>
          <a:off x="524933" y="4417568"/>
          <a:ext cx="11142133" cy="2401824"/>
        </p:xfrm>
        <a:graphic>
          <a:graphicData uri="http://schemas.openxmlformats.org/drawingml/2006/table">
            <a:tbl>
              <a:tblPr firstRow="1" bandRow="1">
                <a:tableStyleId>{5C22544A-7EE6-4342-B048-85BDC9FD1C3A}</a:tableStyleId>
              </a:tblPr>
              <a:tblGrid>
                <a:gridCol w="7947762">
                  <a:extLst>
                    <a:ext uri="{9D8B030D-6E8A-4147-A177-3AD203B41FA5}">
                      <a16:colId xmlns:a16="http://schemas.microsoft.com/office/drawing/2014/main" val="3801256717"/>
                    </a:ext>
                  </a:extLst>
                </a:gridCol>
                <a:gridCol w="1634766">
                  <a:extLst>
                    <a:ext uri="{9D8B030D-6E8A-4147-A177-3AD203B41FA5}">
                      <a16:colId xmlns:a16="http://schemas.microsoft.com/office/drawing/2014/main" val="2296195926"/>
                    </a:ext>
                  </a:extLst>
                </a:gridCol>
                <a:gridCol w="1559605">
                  <a:extLst>
                    <a:ext uri="{9D8B030D-6E8A-4147-A177-3AD203B41FA5}">
                      <a16:colId xmlns:a16="http://schemas.microsoft.com/office/drawing/2014/main" val="3681405794"/>
                    </a:ext>
                  </a:extLst>
                </a:gridCol>
              </a:tblGrid>
              <a:tr h="370840">
                <a:tc>
                  <a:txBody>
                    <a:bodyPr/>
                    <a:lstStyle/>
                    <a:p>
                      <a:r>
                        <a:rPr lang="fr-BE" dirty="0"/>
                        <a:t>Réalisation de soi</a:t>
                      </a:r>
                    </a:p>
                  </a:txBody>
                  <a:tcPr/>
                </a:tc>
                <a:tc>
                  <a:txBody>
                    <a:bodyPr/>
                    <a:lstStyle/>
                    <a:p>
                      <a:pPr algn="ctr"/>
                      <a:r>
                        <a:rPr lang="fr-BE" sz="1800" dirty="0">
                          <a:latin typeface="+mn-lt"/>
                          <a:ea typeface="Verdana" panose="020B0604030504040204" pitchFamily="34" charset="0"/>
                        </a:rPr>
                        <a:t>AVANT</a:t>
                      </a:r>
                    </a:p>
                  </a:txBody>
                  <a:tcPr/>
                </a:tc>
                <a:tc>
                  <a:txBody>
                    <a:bodyPr/>
                    <a:lstStyle/>
                    <a:p>
                      <a:pPr algn="ctr"/>
                      <a:r>
                        <a:rPr lang="fr-BE" sz="1800" dirty="0">
                          <a:latin typeface="+mn-lt"/>
                          <a:ea typeface="Verdana" panose="020B0604030504040204" pitchFamily="34" charset="0"/>
                        </a:rPr>
                        <a:t>APRES</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mn-lt"/>
                          <a:ea typeface="+mn-ea"/>
                          <a:cs typeface="+mn-cs"/>
                        </a:rPr>
                        <a:t>5.14. Vous êtes en accord avec les missions et les valeurs de l’organisme dans lequel vous travaillez</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68,7%</a:t>
                      </a:r>
                    </a:p>
                  </a:txBody>
                  <a:tcPr/>
                </a:tc>
                <a:tc>
                  <a:txBody>
                    <a:bodyPr/>
                    <a:lstStyle/>
                    <a:p>
                      <a:pPr marL="22860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77,2%</a:t>
                      </a:r>
                    </a:p>
                  </a:txBody>
                  <a:tcPr/>
                </a:tc>
                <a:extLst>
                  <a:ext uri="{0D108BD9-81ED-4DB2-BD59-A6C34878D82A}">
                    <a16:rowId xmlns:a16="http://schemas.microsoft.com/office/drawing/2014/main" val="392817575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dirty="0">
                          <a:effectLst/>
                          <a:latin typeface="+mn-lt"/>
                          <a:ea typeface="Verdana" panose="020B0604030504040204" pitchFamily="34" charset="0"/>
                          <a:cs typeface="TTE1C57988t00"/>
                        </a:rPr>
                        <a:t>5.18. Vous vous sentez actuellement </a:t>
                      </a:r>
                      <a:r>
                        <a:rPr lang="fr-BE" sz="1800" dirty="0" err="1">
                          <a:effectLst/>
                          <a:latin typeface="+mn-lt"/>
                          <a:ea typeface="Verdana" panose="020B0604030504040204" pitchFamily="34" charset="0"/>
                          <a:cs typeface="TTE1C57988t00"/>
                        </a:rPr>
                        <a:t>démotivé-e</a:t>
                      </a:r>
                      <a:r>
                        <a:rPr lang="fr-BE" sz="1800" dirty="0">
                          <a:effectLst/>
                          <a:latin typeface="+mn-lt"/>
                          <a:ea typeface="Verdana" panose="020B0604030504040204" pitchFamily="34" charset="0"/>
                          <a:cs typeface="TTE1C57988t00"/>
                        </a:rPr>
                        <a:t> par votre travail</a:t>
                      </a:r>
                      <a:endParaRPr lang="fr-BE" sz="1800" dirty="0">
                        <a:effectLst/>
                        <a:latin typeface="+mn-lt"/>
                        <a:ea typeface="Verdana" panose="020B0604030504040204" pitchFamily="34" charset="0"/>
                        <a:cs typeface="Times New Roman" panose="02020603050405020304" pitchFamily="18" charset="0"/>
                      </a:endParaRP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74,6% </a:t>
                      </a:r>
                    </a:p>
                  </a:txBody>
                  <a:tcPr/>
                </a:tc>
                <a:tc>
                  <a:txBody>
                    <a:bodyPr/>
                    <a:lstStyle/>
                    <a:p>
                      <a:pPr marL="228600" algn="ctr">
                        <a:lnSpc>
                          <a:spcPct val="115000"/>
                        </a:lnSpc>
                        <a:spcAft>
                          <a:spcPts val="1000"/>
                        </a:spcAft>
                      </a:pPr>
                      <a:r>
                        <a:rPr lang="fr-BE" sz="18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43,9% </a:t>
                      </a:r>
                    </a:p>
                  </a:txBody>
                  <a:tcPr/>
                </a:tc>
                <a:extLst>
                  <a:ext uri="{0D108BD9-81ED-4DB2-BD59-A6C34878D82A}">
                    <a16:rowId xmlns:a16="http://schemas.microsoft.com/office/drawing/2014/main" val="37965019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mn-lt"/>
                          <a:ea typeface="+mn-ea"/>
                          <a:cs typeface="+mn-cs"/>
                        </a:rPr>
                        <a:t>5.21. Votre emploi vous donne le sentiment d’un travail bien fait</a:t>
                      </a: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45,9%</a:t>
                      </a:r>
                    </a:p>
                  </a:txBody>
                  <a:tcPr/>
                </a:tc>
                <a:tc>
                  <a:txBody>
                    <a:bodyPr/>
                    <a:lstStyle/>
                    <a:p>
                      <a:pPr marL="228600" algn="ctr">
                        <a:lnSpc>
                          <a:spcPct val="115000"/>
                        </a:lnSpc>
                        <a:spcAft>
                          <a:spcPts val="1000"/>
                        </a:spcAft>
                      </a:pPr>
                      <a:r>
                        <a:rPr lang="fr-BE" sz="1800" b="1" dirty="0">
                          <a:solidFill>
                            <a:schemeClr val="tx1"/>
                          </a:solidFill>
                          <a:effectLst/>
                          <a:latin typeface="Verdana" panose="020B0604030504040204" pitchFamily="34" charset="0"/>
                          <a:ea typeface="Verdana" panose="020B0604030504040204" pitchFamily="34" charset="0"/>
                          <a:cs typeface="Verdana" panose="020B0604030504040204" pitchFamily="34" charset="0"/>
                        </a:rPr>
                        <a:t>61,4%</a:t>
                      </a:r>
                    </a:p>
                  </a:txBody>
                  <a:tcPr/>
                </a:tc>
                <a:extLst>
                  <a:ext uri="{0D108BD9-81ED-4DB2-BD59-A6C34878D82A}">
                    <a16:rowId xmlns:a16="http://schemas.microsoft.com/office/drawing/2014/main" val="27182497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mn-lt"/>
                          <a:ea typeface="+mn-ea"/>
                          <a:cs typeface="+mn-cs"/>
                        </a:rPr>
                        <a:t>5.27. En général, vous avez le sentiment de vous épanouir personnellement dans votre travail</a:t>
                      </a:r>
                    </a:p>
                  </a:txBody>
                  <a:tcPr/>
                </a:tc>
                <a:tc>
                  <a:txBody>
                    <a:bodyPr/>
                    <a:lstStyle/>
                    <a:p>
                      <a:pPr marL="22860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35,9% </a:t>
                      </a:r>
                    </a:p>
                  </a:txBody>
                  <a:tcPr/>
                </a:tc>
                <a:tc>
                  <a:txBody>
                    <a:bodyPr/>
                    <a:lstStyle/>
                    <a:p>
                      <a:pPr marL="228600" algn="ctr">
                        <a:lnSpc>
                          <a:spcPct val="115000"/>
                        </a:lnSpc>
                        <a:spcAft>
                          <a:spcPts val="1000"/>
                        </a:spcAft>
                      </a:pPr>
                      <a:r>
                        <a:rPr lang="fr-BE" sz="18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54,5% </a:t>
                      </a:r>
                    </a:p>
                  </a:txBody>
                  <a:tcPr/>
                </a:tc>
                <a:extLst>
                  <a:ext uri="{0D108BD9-81ED-4DB2-BD59-A6C34878D82A}">
                    <a16:rowId xmlns:a16="http://schemas.microsoft.com/office/drawing/2014/main" val="555663400"/>
                  </a:ext>
                </a:extLst>
              </a:tr>
            </a:tbl>
          </a:graphicData>
        </a:graphic>
      </p:graphicFrame>
    </p:spTree>
    <p:extLst>
      <p:ext uri="{BB962C8B-B14F-4D97-AF65-F5344CB8AC3E}">
        <p14:creationId xmlns:p14="http://schemas.microsoft.com/office/powerpoint/2010/main" val="14165901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677333" y="0"/>
            <a:ext cx="10312399" cy="1320800"/>
          </a:xfrm>
        </p:spPr>
        <p:txBody>
          <a:bodyPr>
            <a:normAutofit fontScale="90000"/>
          </a:bodyPr>
          <a:lstStyle/>
          <a:p>
            <a:r>
              <a:rPr lang="fr-BE" dirty="0"/>
              <a:t>3.1.4. La dimension expressive du travail (N = 727) (2)</a:t>
            </a:r>
            <a:br>
              <a:rPr lang="fr-BE" dirty="0"/>
            </a:br>
            <a:endParaRPr lang="fr-BE" dirty="0"/>
          </a:p>
        </p:txBody>
      </p:sp>
      <p:graphicFrame>
        <p:nvGraphicFramePr>
          <p:cNvPr id="4" name="Espace réservé du contenu 3">
            <a:extLst>
              <a:ext uri="{FF2B5EF4-FFF2-40B4-BE49-F238E27FC236}">
                <a16:creationId xmlns:a16="http://schemas.microsoft.com/office/drawing/2014/main" id="{01929EBE-69D9-439B-815A-C4B5C9753FC0}"/>
              </a:ext>
            </a:extLst>
          </p:cNvPr>
          <p:cNvGraphicFramePr>
            <a:graphicFrameLocks noGrp="1"/>
          </p:cNvGraphicFramePr>
          <p:nvPr>
            <p:ph idx="1"/>
            <p:extLst>
              <p:ext uri="{D42A27DB-BD31-4B8C-83A1-F6EECF244321}">
                <p14:modId xmlns:p14="http://schemas.microsoft.com/office/powerpoint/2010/main" val="3681042082"/>
              </p:ext>
            </p:extLst>
          </p:nvPr>
        </p:nvGraphicFramePr>
        <p:xfrm>
          <a:off x="524933" y="3894666"/>
          <a:ext cx="11142133" cy="1010920"/>
        </p:xfrm>
        <a:graphic>
          <a:graphicData uri="http://schemas.openxmlformats.org/drawingml/2006/table">
            <a:tbl>
              <a:tblPr firstRow="1" bandRow="1">
                <a:tableStyleId>{5C22544A-7EE6-4342-B048-85BDC9FD1C3A}</a:tableStyleId>
              </a:tblPr>
              <a:tblGrid>
                <a:gridCol w="7947762">
                  <a:extLst>
                    <a:ext uri="{9D8B030D-6E8A-4147-A177-3AD203B41FA5}">
                      <a16:colId xmlns:a16="http://schemas.microsoft.com/office/drawing/2014/main" val="3801256717"/>
                    </a:ext>
                  </a:extLst>
                </a:gridCol>
                <a:gridCol w="1634766">
                  <a:extLst>
                    <a:ext uri="{9D8B030D-6E8A-4147-A177-3AD203B41FA5}">
                      <a16:colId xmlns:a16="http://schemas.microsoft.com/office/drawing/2014/main" val="2296195926"/>
                    </a:ext>
                  </a:extLst>
                </a:gridCol>
                <a:gridCol w="1559605">
                  <a:extLst>
                    <a:ext uri="{9D8B030D-6E8A-4147-A177-3AD203B41FA5}">
                      <a16:colId xmlns:a16="http://schemas.microsoft.com/office/drawing/2014/main" val="3681405794"/>
                    </a:ext>
                  </a:extLst>
                </a:gridCol>
              </a:tblGrid>
              <a:tr h="370840">
                <a:tc>
                  <a:txBody>
                    <a:bodyPr/>
                    <a:lstStyle/>
                    <a:p>
                      <a:r>
                        <a:rPr lang="fr-BE" sz="1800" dirty="0">
                          <a:latin typeface="Verdana" panose="020B0604030504040204" pitchFamily="34" charset="0"/>
                          <a:ea typeface="Verdana" panose="020B0604030504040204" pitchFamily="34" charset="0"/>
                        </a:rPr>
                        <a:t>Autonomie</a:t>
                      </a:r>
                    </a:p>
                  </a:txBody>
                  <a:tcPr/>
                </a:tc>
                <a:tc>
                  <a:txBody>
                    <a:bodyPr/>
                    <a:lstStyle/>
                    <a:p>
                      <a:pPr algn="ctr"/>
                      <a:r>
                        <a:rPr lang="fr-BE" sz="1800" dirty="0">
                          <a:latin typeface="Verdana" panose="020B0604030504040204" pitchFamily="34" charset="0"/>
                          <a:ea typeface="Verdana" panose="020B0604030504040204" pitchFamily="34" charset="0"/>
                        </a:rPr>
                        <a:t>AVANT</a:t>
                      </a:r>
                    </a:p>
                  </a:txBody>
                  <a:tcPr/>
                </a:tc>
                <a:tc>
                  <a:txBody>
                    <a:bodyPr/>
                    <a:lstStyle/>
                    <a:p>
                      <a:pPr algn="ctr"/>
                      <a:r>
                        <a:rPr lang="fr-BE" sz="1800" dirty="0">
                          <a:latin typeface="Verdana" panose="020B0604030504040204" pitchFamily="34" charset="0"/>
                          <a:ea typeface="Verdana" panose="020B0604030504040204" pitchFamily="34" charset="0"/>
                        </a:rPr>
                        <a:t>APRES</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5.5. Vous avez suffisamment d’autonomie dans votre travail (au niveau des horaires et de la gestion des tâches)</a:t>
                      </a:r>
                    </a:p>
                  </a:txBody>
                  <a:tcPr/>
                </a:tc>
                <a:tc>
                  <a:txBody>
                    <a:bodyPr/>
                    <a:lstStyle/>
                    <a:p>
                      <a:pPr marL="0" algn="ctr">
                        <a:lnSpc>
                          <a:spcPct val="115000"/>
                        </a:lnSpc>
                        <a:spcAft>
                          <a:spcPts val="100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72,1%</a:t>
                      </a:r>
                    </a:p>
                  </a:txBody>
                  <a:tcPr/>
                </a:tc>
                <a:tc>
                  <a:txBody>
                    <a:bodyPr/>
                    <a:lstStyle/>
                    <a:p>
                      <a:pPr marL="0" algn="ctr">
                        <a:lnSpc>
                          <a:spcPct val="115000"/>
                        </a:lnSpc>
                        <a:spcAft>
                          <a:spcPts val="1000"/>
                        </a:spcAft>
                      </a:pPr>
                      <a:r>
                        <a:rPr lang="fr-BE" sz="18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76,4%</a:t>
                      </a:r>
                    </a:p>
                  </a:txBody>
                  <a:tcPr/>
                </a:tc>
                <a:extLst>
                  <a:ext uri="{0D108BD9-81ED-4DB2-BD59-A6C34878D82A}">
                    <a16:rowId xmlns:a16="http://schemas.microsoft.com/office/drawing/2014/main" val="3375965456"/>
                  </a:ext>
                </a:extLst>
              </a:tr>
            </a:tbl>
          </a:graphicData>
        </a:graphic>
      </p:graphicFrame>
      <p:graphicFrame>
        <p:nvGraphicFramePr>
          <p:cNvPr id="5" name="Espace réservé du contenu 3">
            <a:extLst>
              <a:ext uri="{FF2B5EF4-FFF2-40B4-BE49-F238E27FC236}">
                <a16:creationId xmlns:a16="http://schemas.microsoft.com/office/drawing/2014/main" id="{8414FD6C-E43B-4428-A9BF-13A345A673EA}"/>
              </a:ext>
            </a:extLst>
          </p:cNvPr>
          <p:cNvGraphicFramePr>
            <a:graphicFrameLocks/>
          </p:cNvGraphicFramePr>
          <p:nvPr>
            <p:extLst>
              <p:ext uri="{D42A27DB-BD31-4B8C-83A1-F6EECF244321}">
                <p14:modId xmlns:p14="http://schemas.microsoft.com/office/powerpoint/2010/main" val="2068502242"/>
              </p:ext>
            </p:extLst>
          </p:nvPr>
        </p:nvGraphicFramePr>
        <p:xfrm>
          <a:off x="524933" y="1320800"/>
          <a:ext cx="11142133" cy="2291080"/>
        </p:xfrm>
        <a:graphic>
          <a:graphicData uri="http://schemas.openxmlformats.org/drawingml/2006/table">
            <a:tbl>
              <a:tblPr firstRow="1" bandRow="1">
                <a:tableStyleId>{5C22544A-7EE6-4342-B048-85BDC9FD1C3A}</a:tableStyleId>
              </a:tblPr>
              <a:tblGrid>
                <a:gridCol w="7947762">
                  <a:extLst>
                    <a:ext uri="{9D8B030D-6E8A-4147-A177-3AD203B41FA5}">
                      <a16:colId xmlns:a16="http://schemas.microsoft.com/office/drawing/2014/main" val="3801256717"/>
                    </a:ext>
                  </a:extLst>
                </a:gridCol>
                <a:gridCol w="1634766">
                  <a:extLst>
                    <a:ext uri="{9D8B030D-6E8A-4147-A177-3AD203B41FA5}">
                      <a16:colId xmlns:a16="http://schemas.microsoft.com/office/drawing/2014/main" val="2296195926"/>
                    </a:ext>
                  </a:extLst>
                </a:gridCol>
                <a:gridCol w="1559605">
                  <a:extLst>
                    <a:ext uri="{9D8B030D-6E8A-4147-A177-3AD203B41FA5}">
                      <a16:colId xmlns:a16="http://schemas.microsoft.com/office/drawing/2014/main" val="3681405794"/>
                    </a:ext>
                  </a:extLst>
                </a:gridCol>
              </a:tblGrid>
              <a:tr h="370840">
                <a:tc>
                  <a:txBody>
                    <a:bodyPr/>
                    <a:lstStyle/>
                    <a:p>
                      <a:r>
                        <a:rPr lang="fr-BE" dirty="0">
                          <a:latin typeface="Verdana" panose="020B0604030504040204" pitchFamily="34" charset="0"/>
                          <a:ea typeface="Verdana" panose="020B0604030504040204" pitchFamily="34" charset="0"/>
                        </a:rPr>
                        <a:t>Développement professionnel</a:t>
                      </a:r>
                    </a:p>
                  </a:txBody>
                  <a:tcPr/>
                </a:tc>
                <a:tc>
                  <a:txBody>
                    <a:bodyPr/>
                    <a:lstStyle/>
                    <a:p>
                      <a:pPr algn="ctr"/>
                      <a:r>
                        <a:rPr lang="fr-BE" dirty="0">
                          <a:latin typeface="Verdana" panose="020B0604030504040204" pitchFamily="34" charset="0"/>
                          <a:ea typeface="Verdana" panose="020B0604030504040204" pitchFamily="34" charset="0"/>
                        </a:rPr>
                        <a:t>AVANT</a:t>
                      </a:r>
                    </a:p>
                  </a:txBody>
                  <a:tcPr/>
                </a:tc>
                <a:tc>
                  <a:txBody>
                    <a:bodyPr/>
                    <a:lstStyle/>
                    <a:p>
                      <a:pPr algn="ctr"/>
                      <a:r>
                        <a:rPr lang="fr-BE" dirty="0">
                          <a:latin typeface="Verdana" panose="020B0604030504040204" pitchFamily="34" charset="0"/>
                          <a:ea typeface="Verdana" panose="020B0604030504040204" pitchFamily="34" charset="0"/>
                        </a:rPr>
                        <a:t>APRES</a:t>
                      </a:r>
                    </a:p>
                  </a:txBody>
                  <a:tcPr/>
                </a:tc>
                <a:extLst>
                  <a:ext uri="{0D108BD9-81ED-4DB2-BD59-A6C34878D82A}">
                    <a16:rowId xmlns:a16="http://schemas.microsoft.com/office/drawing/2014/main" val="735053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Arial" panose="020B0604020202020204" pitchFamily="34" charset="0"/>
                        </a:rPr>
                        <a:t>5.13. Vous avez suffisamment l’occasion de développer vos compétences professionnelles</a:t>
                      </a:r>
                    </a:p>
                  </a:txBody>
                  <a:tcPr/>
                </a:tc>
                <a:tc>
                  <a:txBody>
                    <a:bodyPr/>
                    <a:lstStyle/>
                    <a:p>
                      <a:pPr marL="0"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44,1%</a:t>
                      </a:r>
                    </a:p>
                  </a:txBody>
                  <a:tcPr/>
                </a:tc>
                <a:tc>
                  <a:txBody>
                    <a:bodyPr/>
                    <a:lstStyle/>
                    <a:p>
                      <a:pPr marL="0" algn="ctr"/>
                      <a:r>
                        <a:rPr lang="fr-BE" sz="1800" b="1" dirty="0">
                          <a:solidFill>
                            <a:schemeClr val="tx1"/>
                          </a:solidFill>
                          <a:latin typeface="Verdana" panose="020B0604030504040204" pitchFamily="34" charset="0"/>
                          <a:ea typeface="Verdana" panose="020B0604030504040204" pitchFamily="34" charset="0"/>
                          <a:cs typeface="Verdana" panose="020B0604030504040204" pitchFamily="34" charset="0"/>
                        </a:rPr>
                        <a:t>60,9%</a:t>
                      </a:r>
                    </a:p>
                  </a:txBody>
                  <a:tcPr/>
                </a:tc>
                <a:extLst>
                  <a:ext uri="{0D108BD9-81ED-4DB2-BD59-A6C34878D82A}">
                    <a16:rowId xmlns:a16="http://schemas.microsoft.com/office/drawing/2014/main" val="8347121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5.28. Vous avez suffisamment la possibilité de participer à des formations (en lien avec votre fonction) qui vous intéressent</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60,3%</a:t>
                      </a:r>
                    </a:p>
                  </a:txBody>
                  <a:tcPr/>
                </a:tc>
                <a:tc>
                  <a:txBody>
                    <a:bodyPr/>
                    <a:lstStyle/>
                    <a:p>
                      <a:pPr marL="0" algn="ctr">
                        <a:lnSpc>
                          <a:spcPct val="115000"/>
                        </a:lnSpc>
                        <a:spcAft>
                          <a:spcPts val="0"/>
                        </a:spcAft>
                      </a:pPr>
                      <a:r>
                        <a:rPr lang="fr-BE"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66,4%</a:t>
                      </a:r>
                    </a:p>
                  </a:txBody>
                  <a:tcPr/>
                </a:tc>
                <a:extLst>
                  <a:ext uri="{0D108BD9-81ED-4DB2-BD59-A6C34878D82A}">
                    <a16:rowId xmlns:a16="http://schemas.microsoft.com/office/drawing/2014/main" val="360916035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Verdana" panose="020B0604030504040204" pitchFamily="34" charset="0"/>
                          <a:ea typeface="Verdana" panose="020B0604030504040204" pitchFamily="34" charset="0"/>
                          <a:cs typeface="+mn-cs"/>
                        </a:rPr>
                        <a:t>5.31. Votre emploi vous donne des perspectives d’évolution professionnelle</a:t>
                      </a:r>
                      <a:endParaRPr lang="fr-BE" sz="2400" dirty="0">
                        <a:effectLst/>
                        <a:latin typeface="Verdana" panose="020B0604030504040204" pitchFamily="34" charset="0"/>
                        <a:ea typeface="Verdana" panose="020B0604030504040204" pitchFamily="34" charset="0"/>
                        <a:cs typeface="Times New Roman" panose="02020603050405020304" pitchFamily="18" charset="0"/>
                      </a:endParaRPr>
                    </a:p>
                  </a:txBody>
                  <a:tcPr/>
                </a:tc>
                <a:tc>
                  <a:txBody>
                    <a:bodyPr/>
                    <a:lstStyle/>
                    <a:p>
                      <a:pPr marL="0"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11,4%</a:t>
                      </a:r>
                    </a:p>
                  </a:txBody>
                  <a:tcPr/>
                </a:tc>
                <a:tc>
                  <a:txBody>
                    <a:bodyPr/>
                    <a:lstStyle/>
                    <a:p>
                      <a:pPr marL="0"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22,5%</a:t>
                      </a:r>
                    </a:p>
                  </a:txBody>
                  <a:tcPr/>
                </a:tc>
                <a:extLst>
                  <a:ext uri="{0D108BD9-81ED-4DB2-BD59-A6C34878D82A}">
                    <a16:rowId xmlns:a16="http://schemas.microsoft.com/office/drawing/2014/main" val="4247807171"/>
                  </a:ext>
                </a:extLst>
              </a:tr>
            </a:tbl>
          </a:graphicData>
        </a:graphic>
      </p:graphicFrame>
      <p:sp>
        <p:nvSpPr>
          <p:cNvPr id="6" name="ZoneTexte 5">
            <a:extLst>
              <a:ext uri="{FF2B5EF4-FFF2-40B4-BE49-F238E27FC236}">
                <a16:creationId xmlns:a16="http://schemas.microsoft.com/office/drawing/2014/main" id="{341B18B5-7989-4B6B-B6A4-1593BC4ED4CD}"/>
              </a:ext>
            </a:extLst>
          </p:cNvPr>
          <p:cNvSpPr txBox="1"/>
          <p:nvPr/>
        </p:nvSpPr>
        <p:spPr>
          <a:xfrm>
            <a:off x="524933" y="5154474"/>
            <a:ext cx="8551334" cy="1754326"/>
          </a:xfrm>
          <a:prstGeom prst="rect">
            <a:avLst/>
          </a:prstGeom>
          <a:noFill/>
        </p:spPr>
        <p:txBody>
          <a:bodyPr wrap="square" rtlCol="0">
            <a:spAutoFit/>
          </a:bodyPr>
          <a:lstStyle/>
          <a:p>
            <a:r>
              <a:rPr lang="fr-BE" b="1" dirty="0"/>
              <a:t>29,6%</a:t>
            </a:r>
            <a:r>
              <a:rPr lang="fr-BE" dirty="0"/>
              <a:t> développent un projet personnel en dehors de leur travail</a:t>
            </a:r>
          </a:p>
          <a:p>
            <a:r>
              <a:rPr lang="fr-BE" b="1" dirty="0"/>
              <a:t>29%</a:t>
            </a:r>
            <a:r>
              <a:rPr lang="fr-BE" dirty="0"/>
              <a:t> suivent une nouvelle formation</a:t>
            </a:r>
          </a:p>
          <a:p>
            <a:r>
              <a:rPr lang="fr-BE" b="1" dirty="0"/>
              <a:t>27,8%</a:t>
            </a:r>
            <a:r>
              <a:rPr lang="fr-BE" dirty="0"/>
              <a:t> ont augmenté leur motivation au travail</a:t>
            </a:r>
          </a:p>
          <a:p>
            <a:r>
              <a:rPr lang="fr-BE" b="1" dirty="0"/>
              <a:t>20,1%</a:t>
            </a:r>
            <a:r>
              <a:rPr lang="fr-BE" dirty="0"/>
              <a:t> se sentent mieux reconnu pour le travail effectué</a:t>
            </a:r>
          </a:p>
          <a:p>
            <a:r>
              <a:rPr lang="fr-BE" b="1" dirty="0"/>
              <a:t>17,8%</a:t>
            </a:r>
            <a:r>
              <a:rPr lang="fr-BE" dirty="0"/>
              <a:t> ont plus de responsabilité et d’autonomie dans leur travail</a:t>
            </a:r>
          </a:p>
          <a:p>
            <a:endParaRPr lang="fr-BE" dirty="0"/>
          </a:p>
        </p:txBody>
      </p:sp>
    </p:spTree>
    <p:extLst>
      <p:ext uri="{BB962C8B-B14F-4D97-AF65-F5344CB8AC3E}">
        <p14:creationId xmlns:p14="http://schemas.microsoft.com/office/powerpoint/2010/main" val="23992990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8BB2F-7644-43A6-8C12-02A9D081FE85}"/>
              </a:ext>
            </a:extLst>
          </p:cNvPr>
          <p:cNvSpPr>
            <a:spLocks noGrp="1"/>
          </p:cNvSpPr>
          <p:nvPr>
            <p:ph type="title"/>
          </p:nvPr>
        </p:nvSpPr>
        <p:spPr>
          <a:xfrm>
            <a:off x="677333" y="0"/>
            <a:ext cx="11954933" cy="1320800"/>
          </a:xfrm>
        </p:spPr>
        <p:txBody>
          <a:bodyPr>
            <a:normAutofit fontScale="90000"/>
          </a:bodyPr>
          <a:lstStyle/>
          <a:p>
            <a:r>
              <a:rPr lang="fr-BE" sz="3100" dirty="0"/>
              <a:t>3.1.5. L’équilibre entre temps de travail / de non-travail (N = 727</a:t>
            </a:r>
            <a:r>
              <a:rPr lang="fr-BE" dirty="0"/>
              <a:t>)</a:t>
            </a:r>
            <a:br>
              <a:rPr lang="fr-BE" dirty="0"/>
            </a:br>
            <a:endParaRPr lang="fr-BE" dirty="0"/>
          </a:p>
        </p:txBody>
      </p:sp>
      <p:graphicFrame>
        <p:nvGraphicFramePr>
          <p:cNvPr id="5" name="Espace réservé du contenu 3">
            <a:extLst>
              <a:ext uri="{FF2B5EF4-FFF2-40B4-BE49-F238E27FC236}">
                <a16:creationId xmlns:a16="http://schemas.microsoft.com/office/drawing/2014/main" id="{8414FD6C-E43B-4428-A9BF-13A345A673EA}"/>
              </a:ext>
            </a:extLst>
          </p:cNvPr>
          <p:cNvGraphicFramePr>
            <a:graphicFrameLocks/>
          </p:cNvGraphicFramePr>
          <p:nvPr>
            <p:extLst>
              <p:ext uri="{D42A27DB-BD31-4B8C-83A1-F6EECF244321}">
                <p14:modId xmlns:p14="http://schemas.microsoft.com/office/powerpoint/2010/main" val="1539830981"/>
              </p:ext>
            </p:extLst>
          </p:nvPr>
        </p:nvGraphicFramePr>
        <p:xfrm>
          <a:off x="524933" y="1473200"/>
          <a:ext cx="11142133" cy="1651000"/>
        </p:xfrm>
        <a:graphic>
          <a:graphicData uri="http://schemas.openxmlformats.org/drawingml/2006/table">
            <a:tbl>
              <a:tblPr firstRow="1" bandRow="1">
                <a:tableStyleId>{5C22544A-7EE6-4342-B048-85BDC9FD1C3A}</a:tableStyleId>
              </a:tblPr>
              <a:tblGrid>
                <a:gridCol w="7947762">
                  <a:extLst>
                    <a:ext uri="{9D8B030D-6E8A-4147-A177-3AD203B41FA5}">
                      <a16:colId xmlns:a16="http://schemas.microsoft.com/office/drawing/2014/main" val="3801256717"/>
                    </a:ext>
                  </a:extLst>
                </a:gridCol>
                <a:gridCol w="1634766">
                  <a:extLst>
                    <a:ext uri="{9D8B030D-6E8A-4147-A177-3AD203B41FA5}">
                      <a16:colId xmlns:a16="http://schemas.microsoft.com/office/drawing/2014/main" val="2296195926"/>
                    </a:ext>
                  </a:extLst>
                </a:gridCol>
                <a:gridCol w="1559605">
                  <a:extLst>
                    <a:ext uri="{9D8B030D-6E8A-4147-A177-3AD203B41FA5}">
                      <a16:colId xmlns:a16="http://schemas.microsoft.com/office/drawing/2014/main" val="3681405794"/>
                    </a:ext>
                  </a:extLst>
                </a:gridCol>
              </a:tblGrid>
              <a:tr h="370840">
                <a:tc>
                  <a:txBody>
                    <a:bodyPr/>
                    <a:lstStyle/>
                    <a:p>
                      <a:endParaRPr lang="fr-BE" dirty="0"/>
                    </a:p>
                  </a:txBody>
                  <a:tcPr/>
                </a:tc>
                <a:tc>
                  <a:txBody>
                    <a:bodyPr/>
                    <a:lstStyle/>
                    <a:p>
                      <a:r>
                        <a:rPr lang="fr-BE" dirty="0"/>
                        <a:t>AVANT</a:t>
                      </a:r>
                    </a:p>
                  </a:txBody>
                  <a:tcPr/>
                </a:tc>
                <a:tc>
                  <a:txBody>
                    <a:bodyPr/>
                    <a:lstStyle/>
                    <a:p>
                      <a:r>
                        <a:rPr lang="fr-BE" dirty="0"/>
                        <a:t>APRES</a:t>
                      </a:r>
                    </a:p>
                  </a:txBody>
                  <a:tcPr/>
                </a:tc>
                <a:extLst>
                  <a:ext uri="{0D108BD9-81ED-4DB2-BD59-A6C34878D82A}">
                    <a16:rowId xmlns:a16="http://schemas.microsoft.com/office/drawing/2014/main" val="735053978"/>
                  </a:ext>
                </a:extLst>
              </a:tr>
              <a:tr h="370840">
                <a:tc>
                  <a:txBody>
                    <a:bodyPr/>
                    <a:lstStyle/>
                    <a:p>
                      <a:r>
                        <a:rPr lang="fr-BE" sz="1800" kern="1200" dirty="0">
                          <a:solidFill>
                            <a:schemeClr val="dk1"/>
                          </a:solidFill>
                          <a:effectLst/>
                          <a:latin typeface="+mn-lt"/>
                          <a:ea typeface="+mn-ea"/>
                          <a:cs typeface="+mn-cs"/>
                        </a:rPr>
                        <a:t>5.2. Vos horaires de travail sont généralement compatibles avec vos engagements privés</a:t>
                      </a:r>
                    </a:p>
                  </a:txBody>
                  <a:tcPr/>
                </a:tc>
                <a:tc>
                  <a:txBody>
                    <a:bodyPr/>
                    <a:lstStyle/>
                    <a:p>
                      <a:pPr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77,2%</a:t>
                      </a:r>
                    </a:p>
                  </a:txBody>
                  <a:tcPr/>
                </a:tc>
                <a:tc>
                  <a:txBody>
                    <a:bodyPr/>
                    <a:lstStyle/>
                    <a:p>
                      <a:pPr algn="ctr"/>
                      <a:r>
                        <a:rPr lang="fr-BE" sz="1800" dirty="0">
                          <a:solidFill>
                            <a:schemeClr val="tx1"/>
                          </a:solidFill>
                          <a:latin typeface="Verdana" panose="020B0604030504040204" pitchFamily="34" charset="0"/>
                          <a:ea typeface="Verdana" panose="020B0604030504040204" pitchFamily="34" charset="0"/>
                          <a:cs typeface="Verdana" panose="020B0604030504040204" pitchFamily="34" charset="0"/>
                        </a:rPr>
                        <a:t>78,9%</a:t>
                      </a:r>
                    </a:p>
                  </a:txBody>
                  <a:tcPr/>
                </a:tc>
                <a:extLst>
                  <a:ext uri="{0D108BD9-81ED-4DB2-BD59-A6C34878D82A}">
                    <a16:rowId xmlns:a16="http://schemas.microsoft.com/office/drawing/2014/main" val="8347121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BE" sz="1800" kern="1200" dirty="0">
                          <a:solidFill>
                            <a:schemeClr val="dk1"/>
                          </a:solidFill>
                          <a:effectLst/>
                          <a:latin typeface="+mn-lt"/>
                          <a:ea typeface="+mn-ea"/>
                          <a:cs typeface="+mn-cs"/>
                        </a:rPr>
                        <a:t>5.25. Lorsque vous quittez le travail, vous continuez à vous tracasser pour certains problèmes rencontrés durant la journée</a:t>
                      </a:r>
                      <a:endParaRPr lang="fr-BE" sz="1800" kern="1200" dirty="0">
                        <a:solidFill>
                          <a:schemeClr val="dk1"/>
                        </a:solidFill>
                        <a:effectLst/>
                        <a:latin typeface="+mj-lt"/>
                        <a:ea typeface="+mn-ea"/>
                        <a:cs typeface="Arial" panose="020B0604020202020204" pitchFamily="34" charset="0"/>
                      </a:endParaRPr>
                    </a:p>
                  </a:txBody>
                  <a:tcPr/>
                </a:tc>
                <a:tc>
                  <a:txBody>
                    <a:bodyPr/>
                    <a:lstStyle/>
                    <a:p>
                      <a:pPr marL="228600" algn="just">
                        <a:lnSpc>
                          <a:spcPct val="115000"/>
                        </a:lnSpc>
                        <a:spcAft>
                          <a:spcPts val="100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76,5% </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28600" algn="just">
                        <a:lnSpc>
                          <a:spcPct val="115000"/>
                        </a:lnSpc>
                        <a:spcAft>
                          <a:spcPts val="100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63,9% </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09160359"/>
                  </a:ext>
                </a:extLst>
              </a:tr>
            </a:tbl>
          </a:graphicData>
        </a:graphic>
      </p:graphicFrame>
      <p:sp>
        <p:nvSpPr>
          <p:cNvPr id="3" name="ZoneTexte 2">
            <a:extLst>
              <a:ext uri="{FF2B5EF4-FFF2-40B4-BE49-F238E27FC236}">
                <a16:creationId xmlns:a16="http://schemas.microsoft.com/office/drawing/2014/main" id="{D2E9BDED-217D-455F-BB48-17DBEB5305D8}"/>
              </a:ext>
            </a:extLst>
          </p:cNvPr>
          <p:cNvSpPr txBox="1"/>
          <p:nvPr/>
        </p:nvSpPr>
        <p:spPr>
          <a:xfrm>
            <a:off x="812800" y="3708400"/>
            <a:ext cx="4955203" cy="923330"/>
          </a:xfrm>
          <a:prstGeom prst="rect">
            <a:avLst/>
          </a:prstGeom>
          <a:noFill/>
        </p:spPr>
        <p:txBody>
          <a:bodyPr wrap="none" rtlCol="0">
            <a:spAutoFit/>
          </a:bodyPr>
          <a:lstStyle/>
          <a:p>
            <a:r>
              <a:rPr lang="fr-BE" dirty="0"/>
              <a:t>13,1% ont diminué leur temps de travail</a:t>
            </a:r>
          </a:p>
          <a:p>
            <a:r>
              <a:rPr lang="fr-BE" dirty="0"/>
              <a:t>8% ont un autre aménagement de leur horaire</a:t>
            </a:r>
          </a:p>
          <a:p>
            <a:r>
              <a:rPr lang="fr-BE" dirty="0"/>
              <a:t>5% ont augmenté leur temps de travail</a:t>
            </a:r>
          </a:p>
        </p:txBody>
      </p:sp>
    </p:spTree>
    <p:extLst>
      <p:ext uri="{BB962C8B-B14F-4D97-AF65-F5344CB8AC3E}">
        <p14:creationId xmlns:p14="http://schemas.microsoft.com/office/powerpoint/2010/main" val="42575779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DCB43F1B-D91E-40AB-AF71-A72BC4A27279}"/>
              </a:ext>
            </a:extLst>
          </p:cNvPr>
          <p:cNvSpPr>
            <a:spLocks noGrp="1"/>
          </p:cNvSpPr>
          <p:nvPr>
            <p:ph type="title"/>
          </p:nvPr>
        </p:nvSpPr>
        <p:spPr>
          <a:xfrm>
            <a:off x="677333" y="356809"/>
            <a:ext cx="9972918" cy="1143000"/>
          </a:xfrm>
        </p:spPr>
        <p:txBody>
          <a:bodyPr>
            <a:noAutofit/>
          </a:bodyPr>
          <a:lstStyle/>
          <a:p>
            <a:r>
              <a:rPr lang="fr-BE" dirty="0"/>
              <a:t>De meilleures capacités d’orientation (N = 727)</a:t>
            </a:r>
            <a:br>
              <a:rPr lang="fr-BE" dirty="0"/>
            </a:br>
            <a:endParaRPr lang="fr-BE"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608941226"/>
              </p:ext>
            </p:extLst>
          </p:nvPr>
        </p:nvGraphicFramePr>
        <p:xfrm>
          <a:off x="677333" y="1499809"/>
          <a:ext cx="9972918" cy="4663924"/>
        </p:xfrm>
        <a:graphic>
          <a:graphicData uri="http://schemas.openxmlformats.org/drawingml/2006/table">
            <a:tbl>
              <a:tblPr firstRow="1" firstCol="1" bandRow="1"/>
              <a:tblGrid>
                <a:gridCol w="6482396">
                  <a:extLst>
                    <a:ext uri="{9D8B030D-6E8A-4147-A177-3AD203B41FA5}">
                      <a16:colId xmlns:a16="http://schemas.microsoft.com/office/drawing/2014/main" val="20000"/>
                    </a:ext>
                  </a:extLst>
                </a:gridCol>
                <a:gridCol w="1828369">
                  <a:extLst>
                    <a:ext uri="{9D8B030D-6E8A-4147-A177-3AD203B41FA5}">
                      <a16:colId xmlns:a16="http://schemas.microsoft.com/office/drawing/2014/main" val="20001"/>
                    </a:ext>
                  </a:extLst>
                </a:gridCol>
                <a:gridCol w="1662153">
                  <a:extLst>
                    <a:ext uri="{9D8B030D-6E8A-4147-A177-3AD203B41FA5}">
                      <a16:colId xmlns:a16="http://schemas.microsoft.com/office/drawing/2014/main" val="20002"/>
                    </a:ext>
                  </a:extLst>
                </a:gridCol>
              </a:tblGrid>
              <a:tr h="1050170">
                <a:tc>
                  <a:txBody>
                    <a:bodyPr/>
                    <a:lstStyle/>
                    <a:p>
                      <a:pPr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Résultat majeur: augmentation importante de la capacité d’orientation professionnelle</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AVANT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APRES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1050170">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Vous savez clairement quel type de travail vous correspond le mieux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38,7% </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81,7% </a:t>
                      </a:r>
                      <a:endParaRPr lang="fr-BE"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050170">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Vous avez des difficultés à faire des choix d’orientation professionnelle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76,1% </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40,7% </a:t>
                      </a:r>
                      <a:endParaRPr lang="fr-BE"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2"/>
                  </a:ext>
                </a:extLst>
              </a:tr>
              <a:tr h="1513414">
                <a:tc>
                  <a:txBody>
                    <a:bodyPr/>
                    <a:lstStyle/>
                    <a:p>
                      <a:pPr algn="just">
                        <a:lnSpc>
                          <a:spcPct val="115000"/>
                        </a:lnSpc>
                        <a:spcAft>
                          <a:spcPts val="1000"/>
                        </a:spcAft>
                      </a:pPr>
                      <a:r>
                        <a:rPr lang="fr-BE"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Il vous arrive de regretter certains de vos choix d’orientation professionnelle passés (étude, expérience professionnelle…)</a:t>
                      </a:r>
                      <a:endParaRPr lang="fr-BE" sz="2000" dirty="0">
                        <a:effectLst/>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62,8%</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800" b="1" dirty="0">
                          <a:solidFill>
                            <a:schemeClr val="tx1"/>
                          </a:solidFill>
                          <a:effectLst/>
                          <a:latin typeface="Verdana" panose="020B0604030504040204" pitchFamily="34" charset="0"/>
                          <a:ea typeface="Verdana" panose="020B0604030504040204" pitchFamily="34" charset="0"/>
                          <a:cs typeface="Verdana" panose="020B0604030504040204" pitchFamily="34" charset="0"/>
                        </a:rPr>
                        <a:t>41,3%</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588083790"/>
                  </a:ext>
                </a:extLst>
              </a:tr>
            </a:tbl>
          </a:graphicData>
        </a:graphic>
      </p:graphicFrame>
    </p:spTree>
    <p:extLst>
      <p:ext uri="{BB962C8B-B14F-4D97-AF65-F5344CB8AC3E}">
        <p14:creationId xmlns:p14="http://schemas.microsoft.com/office/powerpoint/2010/main" val="306264133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3">
            <a:extLst>
              <a:ext uri="{FF2B5EF4-FFF2-40B4-BE49-F238E27FC236}">
                <a16:creationId xmlns:a16="http://schemas.microsoft.com/office/drawing/2014/main" id="{09C44F5E-A2A6-4655-B80F-F150BCAA98AC}"/>
              </a:ext>
            </a:extLst>
          </p:cNvPr>
          <p:cNvGraphicFramePr>
            <a:graphicFrameLocks/>
          </p:cNvGraphicFramePr>
          <p:nvPr>
            <p:extLst>
              <p:ext uri="{D42A27DB-BD31-4B8C-83A1-F6EECF244321}">
                <p14:modId xmlns:p14="http://schemas.microsoft.com/office/powerpoint/2010/main" val="2291772478"/>
              </p:ext>
            </p:extLst>
          </p:nvPr>
        </p:nvGraphicFramePr>
        <p:xfrm>
          <a:off x="677334" y="795865"/>
          <a:ext cx="9972916" cy="2182871"/>
        </p:xfrm>
        <a:graphic>
          <a:graphicData uri="http://schemas.openxmlformats.org/drawingml/2006/table">
            <a:tbl>
              <a:tblPr firstRow="1" bandRow="1">
                <a:tableStyleId>{5C22544A-7EE6-4342-B048-85BDC9FD1C3A}</a:tableStyleId>
              </a:tblPr>
              <a:tblGrid>
                <a:gridCol w="5878345">
                  <a:extLst>
                    <a:ext uri="{9D8B030D-6E8A-4147-A177-3AD203B41FA5}">
                      <a16:colId xmlns:a16="http://schemas.microsoft.com/office/drawing/2014/main" val="72747838"/>
                    </a:ext>
                  </a:extLst>
                </a:gridCol>
                <a:gridCol w="1945935">
                  <a:extLst>
                    <a:ext uri="{9D8B030D-6E8A-4147-A177-3AD203B41FA5}">
                      <a16:colId xmlns:a16="http://schemas.microsoft.com/office/drawing/2014/main" val="3228514910"/>
                    </a:ext>
                  </a:extLst>
                </a:gridCol>
                <a:gridCol w="2148636">
                  <a:extLst>
                    <a:ext uri="{9D8B030D-6E8A-4147-A177-3AD203B41FA5}">
                      <a16:colId xmlns:a16="http://schemas.microsoft.com/office/drawing/2014/main" val="1264186034"/>
                    </a:ext>
                  </a:extLst>
                </a:gridCol>
              </a:tblGrid>
              <a:tr h="1204466">
                <a:tc>
                  <a:txBody>
                    <a:bodyPr/>
                    <a:lstStyle/>
                    <a:p>
                      <a:pPr marL="228600"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Augmentation importante de la satisfaction</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0C0"/>
                    </a:solidFill>
                  </a:tcPr>
                </a:tc>
                <a:tc>
                  <a:txBody>
                    <a:bodyPr/>
                    <a:lstStyle/>
                    <a:p>
                      <a:pPr marL="228600"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AVANT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0C0"/>
                    </a:solidFill>
                  </a:tcPr>
                </a:tc>
                <a:tc>
                  <a:txBody>
                    <a:bodyPr/>
                    <a:lstStyle/>
                    <a:p>
                      <a:pPr marL="228600"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APRES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0C0"/>
                    </a:solidFill>
                  </a:tcPr>
                </a:tc>
                <a:extLst>
                  <a:ext uri="{0D108BD9-81ED-4DB2-BD59-A6C34878D82A}">
                    <a16:rowId xmlns:a16="http://schemas.microsoft.com/office/drawing/2014/main" val="3590508110"/>
                  </a:ext>
                </a:extLst>
              </a:tr>
              <a:tr h="978405">
                <a:tc>
                  <a:txBody>
                    <a:bodyPr/>
                    <a:lstStyle/>
                    <a:p>
                      <a:pPr marL="228600"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Vous êtes satisfait de votre situation professionnelle actuelle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28600" algn="just">
                        <a:lnSpc>
                          <a:spcPct val="115000"/>
                        </a:lnSpc>
                        <a:spcAft>
                          <a:spcPts val="1000"/>
                        </a:spcAft>
                      </a:pPr>
                      <a:r>
                        <a:rPr lang="fr-BE" sz="20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41,7% </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28600" algn="just">
                        <a:lnSpc>
                          <a:spcPct val="115000"/>
                        </a:lnSpc>
                        <a:spcAft>
                          <a:spcPts val="1000"/>
                        </a:spcAft>
                      </a:pPr>
                      <a:r>
                        <a:rPr lang="fr-BE" sz="2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64,4%</a:t>
                      </a:r>
                      <a:r>
                        <a:rPr lang="fr-BE" sz="20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fr-BE"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62782046"/>
                  </a:ext>
                </a:extLst>
              </a:tr>
            </a:tbl>
          </a:graphicData>
        </a:graphic>
      </p:graphicFrame>
      <p:sp>
        <p:nvSpPr>
          <p:cNvPr id="7" name="Titre 1">
            <a:extLst>
              <a:ext uri="{FF2B5EF4-FFF2-40B4-BE49-F238E27FC236}">
                <a16:creationId xmlns:a16="http://schemas.microsoft.com/office/drawing/2014/main" id="{525410AD-5D33-45AD-92F3-837D38D529FE}"/>
              </a:ext>
            </a:extLst>
          </p:cNvPr>
          <p:cNvSpPr>
            <a:spLocks noGrp="1"/>
          </p:cNvSpPr>
          <p:nvPr>
            <p:ph type="title"/>
          </p:nvPr>
        </p:nvSpPr>
        <p:spPr>
          <a:xfrm>
            <a:off x="677334" y="0"/>
            <a:ext cx="9972916" cy="1143000"/>
          </a:xfrm>
        </p:spPr>
        <p:txBody>
          <a:bodyPr>
            <a:noAutofit/>
          </a:bodyPr>
          <a:lstStyle/>
          <a:p>
            <a:r>
              <a:rPr lang="fr-BE" dirty="0"/>
              <a:t>Une situation plus soutenable? </a:t>
            </a:r>
          </a:p>
        </p:txBody>
      </p:sp>
      <p:graphicFrame>
        <p:nvGraphicFramePr>
          <p:cNvPr id="2" name="Tableau 1">
            <a:extLst>
              <a:ext uri="{FF2B5EF4-FFF2-40B4-BE49-F238E27FC236}">
                <a16:creationId xmlns:a16="http://schemas.microsoft.com/office/drawing/2014/main" id="{1E74B692-AA9F-4B00-845D-8834BEAB6F3A}"/>
              </a:ext>
            </a:extLst>
          </p:cNvPr>
          <p:cNvGraphicFramePr>
            <a:graphicFrameLocks noGrp="1"/>
          </p:cNvGraphicFramePr>
          <p:nvPr>
            <p:extLst>
              <p:ext uri="{D42A27DB-BD31-4B8C-83A1-F6EECF244321}">
                <p14:modId xmlns:p14="http://schemas.microsoft.com/office/powerpoint/2010/main" val="259535963"/>
              </p:ext>
            </p:extLst>
          </p:nvPr>
        </p:nvGraphicFramePr>
        <p:xfrm>
          <a:off x="744347" y="3429000"/>
          <a:ext cx="9838890" cy="1154494"/>
        </p:xfrm>
        <a:graphic>
          <a:graphicData uri="http://schemas.openxmlformats.org/drawingml/2006/table">
            <a:tbl>
              <a:tblPr firstRow="1" bandRow="1">
                <a:tableStyleId>{5C22544A-7EE6-4342-B048-85BDC9FD1C3A}</a:tableStyleId>
              </a:tblPr>
              <a:tblGrid>
                <a:gridCol w="5904596">
                  <a:extLst>
                    <a:ext uri="{9D8B030D-6E8A-4147-A177-3AD203B41FA5}">
                      <a16:colId xmlns:a16="http://schemas.microsoft.com/office/drawing/2014/main" val="2227022258"/>
                    </a:ext>
                  </a:extLst>
                </a:gridCol>
                <a:gridCol w="1968204">
                  <a:extLst>
                    <a:ext uri="{9D8B030D-6E8A-4147-A177-3AD203B41FA5}">
                      <a16:colId xmlns:a16="http://schemas.microsoft.com/office/drawing/2014/main" val="2109231719"/>
                    </a:ext>
                  </a:extLst>
                </a:gridCol>
                <a:gridCol w="1966090">
                  <a:extLst>
                    <a:ext uri="{9D8B030D-6E8A-4147-A177-3AD203B41FA5}">
                      <a16:colId xmlns:a16="http://schemas.microsoft.com/office/drawing/2014/main" val="4059479802"/>
                    </a:ext>
                  </a:extLst>
                </a:gridCol>
              </a:tblGrid>
              <a:tr h="370840">
                <a:tc>
                  <a:txBody>
                    <a:bodyPr/>
                    <a:lstStyle/>
                    <a:p>
                      <a:pPr marL="228600" algn="just">
                        <a:lnSpc>
                          <a:spcPct val="115000"/>
                        </a:lnSpc>
                        <a:spcAft>
                          <a:spcPts val="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Meilleure confiance dans l’avenir</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0C0"/>
                    </a:solidFill>
                  </a:tcPr>
                </a:tc>
                <a:tc>
                  <a:txBody>
                    <a:bodyPr/>
                    <a:lstStyle/>
                    <a:p>
                      <a:pPr marL="228600" algn="just">
                        <a:lnSpc>
                          <a:spcPct val="115000"/>
                        </a:lnSpc>
                        <a:spcAft>
                          <a:spcPts val="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AVANT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0C0"/>
                    </a:solidFill>
                  </a:tcPr>
                </a:tc>
                <a:tc>
                  <a:txBody>
                    <a:bodyPr/>
                    <a:lstStyle/>
                    <a:p>
                      <a:pPr marL="228600" algn="just">
                        <a:lnSpc>
                          <a:spcPct val="115000"/>
                        </a:lnSpc>
                        <a:spcAft>
                          <a:spcPts val="0"/>
                        </a:spcAft>
                      </a:pPr>
                      <a:r>
                        <a:rPr lang="fr-BE" sz="1800" b="1" dirty="0">
                          <a:effectLst/>
                          <a:latin typeface="Verdana" panose="020B0604030504040204" pitchFamily="34" charset="0"/>
                          <a:ea typeface="Times New Roman" panose="02020603050405020304" pitchFamily="18" charset="0"/>
                          <a:cs typeface="Times New Roman" panose="02020603050405020304" pitchFamily="18" charset="0"/>
                        </a:rPr>
                        <a:t>APRES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0C0"/>
                    </a:solidFill>
                  </a:tcPr>
                </a:tc>
                <a:extLst>
                  <a:ext uri="{0D108BD9-81ED-4DB2-BD59-A6C34878D82A}">
                    <a16:rowId xmlns:a16="http://schemas.microsoft.com/office/drawing/2014/main" val="1934144709"/>
                  </a:ext>
                </a:extLst>
              </a:tr>
              <a:tr h="370840">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Vous avez confiance dans votre avenir professionnel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52,5% </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just">
                        <a:lnSpc>
                          <a:spcPct val="115000"/>
                        </a:lnSpc>
                        <a:spcAft>
                          <a:spcPts val="1000"/>
                        </a:spcAft>
                      </a:pPr>
                      <a:r>
                        <a:rPr lang="fr-BE" sz="20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68,2%</a:t>
                      </a:r>
                      <a:r>
                        <a:rPr lang="fr-BE" sz="20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026266391"/>
                  </a:ext>
                </a:extLst>
              </a:tr>
            </a:tbl>
          </a:graphicData>
        </a:graphic>
      </p:graphicFrame>
    </p:spTree>
    <p:extLst>
      <p:ext uri="{BB962C8B-B14F-4D97-AF65-F5344CB8AC3E}">
        <p14:creationId xmlns:p14="http://schemas.microsoft.com/office/powerpoint/2010/main" val="11137283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4015051997"/>
              </p:ext>
            </p:extLst>
          </p:nvPr>
        </p:nvGraphicFramePr>
        <p:xfrm>
          <a:off x="626533" y="1376167"/>
          <a:ext cx="10938934" cy="4398098"/>
        </p:xfrm>
        <a:graphic>
          <a:graphicData uri="http://schemas.openxmlformats.org/drawingml/2006/table">
            <a:tbl>
              <a:tblPr firstRow="1" firstCol="1" bandRow="1">
                <a:tableStyleId>{5C22544A-7EE6-4342-B048-85BDC9FD1C3A}</a:tableStyleId>
              </a:tblPr>
              <a:tblGrid>
                <a:gridCol w="9173611">
                  <a:extLst>
                    <a:ext uri="{9D8B030D-6E8A-4147-A177-3AD203B41FA5}">
                      <a16:colId xmlns:a16="http://schemas.microsoft.com/office/drawing/2014/main" val="20000"/>
                    </a:ext>
                  </a:extLst>
                </a:gridCol>
                <a:gridCol w="1765323">
                  <a:extLst>
                    <a:ext uri="{9D8B030D-6E8A-4147-A177-3AD203B41FA5}">
                      <a16:colId xmlns:a16="http://schemas.microsoft.com/office/drawing/2014/main" val="20001"/>
                    </a:ext>
                  </a:extLst>
                </a:gridCol>
              </a:tblGrid>
              <a:tr h="1579436">
                <a:tc>
                  <a:txBody>
                    <a:bodyPr/>
                    <a:lstStyle/>
                    <a:p>
                      <a:pPr algn="just">
                        <a:lnSpc>
                          <a:spcPct val="115000"/>
                        </a:lnSpc>
                        <a:spcAft>
                          <a:spcPts val="1000"/>
                        </a:spcAft>
                      </a:pPr>
                      <a:r>
                        <a:rPr lang="fr-BE" sz="2400" dirty="0">
                          <a:solidFill>
                            <a:schemeClr val="tx1"/>
                          </a:solidFill>
                          <a:effectLst/>
                        </a:rPr>
                        <a:t>De manière générale, y </a:t>
                      </a:r>
                      <a:r>
                        <a:rPr lang="fr-BE" sz="2400" dirty="0" err="1">
                          <a:solidFill>
                            <a:schemeClr val="tx1"/>
                          </a:solidFill>
                          <a:effectLst/>
                        </a:rPr>
                        <a:t>a-t-il</a:t>
                      </a:r>
                      <a:r>
                        <a:rPr lang="fr-BE" sz="2400" dirty="0">
                          <a:solidFill>
                            <a:schemeClr val="tx1"/>
                          </a:solidFill>
                          <a:effectLst/>
                        </a:rPr>
                        <a:t> eu une évolution notable de votre situation professionnelle depuis le début du démarrage de votre Bilan de compétences ? </a:t>
                      </a:r>
                      <a:endParaRPr lang="fr-BE"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6194" marR="26194" marT="26194" marB="26194">
                    <a:solidFill>
                      <a:srgbClr val="0070C0"/>
                    </a:solidFill>
                  </a:tcPr>
                </a:tc>
                <a:tc>
                  <a:txBody>
                    <a:bodyPr/>
                    <a:lstStyle/>
                    <a:p>
                      <a:pPr algn="just">
                        <a:lnSpc>
                          <a:spcPct val="115000"/>
                        </a:lnSpc>
                        <a:spcAft>
                          <a:spcPts val="1000"/>
                        </a:spcAft>
                      </a:pPr>
                      <a:r>
                        <a:rPr lang="fr-BE"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(N = 727)</a:t>
                      </a:r>
                    </a:p>
                  </a:txBody>
                  <a:tcPr marL="26194" marR="26194" marT="26194" marB="26194">
                    <a:solidFill>
                      <a:srgbClr val="0070C0"/>
                    </a:solidFill>
                  </a:tcPr>
                </a:tc>
                <a:extLst>
                  <a:ext uri="{0D108BD9-81ED-4DB2-BD59-A6C34878D82A}">
                    <a16:rowId xmlns:a16="http://schemas.microsoft.com/office/drawing/2014/main" val="10000"/>
                  </a:ext>
                </a:extLst>
              </a:tr>
              <a:tr h="1073650">
                <a:tc>
                  <a:txBody>
                    <a:bodyPr/>
                    <a:lstStyle/>
                    <a:p>
                      <a:pPr algn="just">
                        <a:lnSpc>
                          <a:spcPct val="115000"/>
                        </a:lnSpc>
                        <a:spcAft>
                          <a:spcPts val="1000"/>
                        </a:spcAft>
                      </a:pPr>
                      <a:r>
                        <a:rPr lang="fr-BE" sz="2400" dirty="0">
                          <a:effectLst/>
                        </a:rPr>
                        <a:t>Non, ma situation professionnelle n'a pas changé et je ne pense pas qu'elle va évoluer dans un avenir proche. </a:t>
                      </a:r>
                      <a:endParaRPr lang="fr-BE"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26194" marR="26194" marT="26194" marB="26194">
                    <a:solidFill>
                      <a:srgbClr val="00B0F0"/>
                    </a:solidFill>
                  </a:tcPr>
                </a:tc>
                <a:tc>
                  <a:txBody>
                    <a:bodyPr/>
                    <a:lstStyle/>
                    <a:p>
                      <a:pPr algn="just">
                        <a:lnSpc>
                          <a:spcPct val="115000"/>
                        </a:lnSpc>
                        <a:spcAft>
                          <a:spcPts val="1000"/>
                        </a:spcAft>
                      </a:pPr>
                      <a:r>
                        <a:rPr lang="fr-BE" sz="2400" dirty="0">
                          <a:effectLst/>
                          <a:latin typeface="Calibri" panose="020F0502020204030204" pitchFamily="34" charset="0"/>
                          <a:ea typeface="Calibri" panose="020F0502020204030204" pitchFamily="34" charset="0"/>
                          <a:cs typeface="Times New Roman" panose="02020603050405020304" pitchFamily="18" charset="0"/>
                        </a:rPr>
                        <a:t>28,9 %</a:t>
                      </a:r>
                    </a:p>
                  </a:txBody>
                  <a:tcPr marL="26194" marR="26194" marT="26194" marB="26194">
                    <a:solidFill>
                      <a:srgbClr val="00B0F0"/>
                    </a:solidFill>
                  </a:tcPr>
                </a:tc>
                <a:extLst>
                  <a:ext uri="{0D108BD9-81ED-4DB2-BD59-A6C34878D82A}">
                    <a16:rowId xmlns:a16="http://schemas.microsoft.com/office/drawing/2014/main" val="10001"/>
                  </a:ext>
                </a:extLst>
              </a:tr>
              <a:tr h="1073650">
                <a:tc>
                  <a:txBody>
                    <a:bodyPr/>
                    <a:lstStyle/>
                    <a:p>
                      <a:pPr algn="just">
                        <a:lnSpc>
                          <a:spcPct val="115000"/>
                        </a:lnSpc>
                        <a:spcAft>
                          <a:spcPts val="1000"/>
                        </a:spcAft>
                      </a:pPr>
                      <a:r>
                        <a:rPr lang="fr-BE" sz="2400" dirty="0">
                          <a:effectLst/>
                        </a:rPr>
                        <a:t>Non, ma situation professionnelle n'a pas encore changé, mais je pense qu'elle va évoluer dans un avenir proche. </a:t>
                      </a:r>
                      <a:endParaRPr lang="fr-BE"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26194" marR="26194" marT="26194" marB="26194">
                    <a:solidFill>
                      <a:srgbClr val="00B0F0"/>
                    </a:solidFill>
                  </a:tcPr>
                </a:tc>
                <a:tc>
                  <a:txBody>
                    <a:bodyPr/>
                    <a:lstStyle/>
                    <a:p>
                      <a:pPr algn="just">
                        <a:lnSpc>
                          <a:spcPct val="115000"/>
                        </a:lnSpc>
                        <a:spcAft>
                          <a:spcPts val="1000"/>
                        </a:spcAft>
                      </a:pPr>
                      <a:r>
                        <a:rPr lang="fr-BE" sz="2400" dirty="0">
                          <a:effectLst/>
                          <a:latin typeface="Calibri" panose="020F0502020204030204" pitchFamily="34" charset="0"/>
                          <a:ea typeface="Calibri" panose="020F0502020204030204" pitchFamily="34" charset="0"/>
                          <a:cs typeface="Times New Roman" panose="02020603050405020304" pitchFamily="18" charset="0"/>
                        </a:rPr>
                        <a:t>31,2 %</a:t>
                      </a:r>
                    </a:p>
                  </a:txBody>
                  <a:tcPr marL="26194" marR="26194" marT="26194" marB="26194">
                    <a:solidFill>
                      <a:srgbClr val="00B0F0"/>
                    </a:solidFill>
                  </a:tcPr>
                </a:tc>
                <a:extLst>
                  <a:ext uri="{0D108BD9-81ED-4DB2-BD59-A6C34878D82A}">
                    <a16:rowId xmlns:a16="http://schemas.microsoft.com/office/drawing/2014/main" val="10002"/>
                  </a:ext>
                </a:extLst>
              </a:tr>
              <a:tr h="671362">
                <a:tc>
                  <a:txBody>
                    <a:bodyPr/>
                    <a:lstStyle/>
                    <a:p>
                      <a:pPr algn="just">
                        <a:lnSpc>
                          <a:spcPct val="115000"/>
                        </a:lnSpc>
                        <a:spcAft>
                          <a:spcPts val="1000"/>
                        </a:spcAft>
                      </a:pPr>
                      <a:r>
                        <a:rPr lang="fr-BE" sz="2400" dirty="0">
                          <a:effectLst/>
                        </a:rPr>
                        <a:t>Oui, ma situation professionnelle a changé récemment. </a:t>
                      </a:r>
                      <a:endParaRPr lang="fr-BE"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26194" marR="26194" marT="26194" marB="26194">
                    <a:solidFill>
                      <a:srgbClr val="00B0F0"/>
                    </a:solidFill>
                  </a:tcPr>
                </a:tc>
                <a:tc>
                  <a:txBody>
                    <a:bodyPr/>
                    <a:lstStyle/>
                    <a:p>
                      <a:pPr algn="just">
                        <a:lnSpc>
                          <a:spcPct val="115000"/>
                        </a:lnSpc>
                        <a:spcAft>
                          <a:spcPts val="1000"/>
                        </a:spcAft>
                      </a:pPr>
                      <a:r>
                        <a:rPr lang="fr-BE" sz="2800" b="1" dirty="0">
                          <a:effectLst/>
                          <a:latin typeface="Calibri" panose="020F0502020204030204" pitchFamily="34" charset="0"/>
                          <a:ea typeface="Calibri" panose="020F0502020204030204" pitchFamily="34" charset="0"/>
                          <a:cs typeface="Times New Roman" panose="02020603050405020304" pitchFamily="18" charset="0"/>
                        </a:rPr>
                        <a:t>40 %</a:t>
                      </a:r>
                    </a:p>
                  </a:txBody>
                  <a:tcPr marL="26194" marR="26194" marT="26194" marB="26194">
                    <a:solidFill>
                      <a:srgbClr val="00B0F0"/>
                    </a:solidFill>
                  </a:tcPr>
                </a:tc>
                <a:extLst>
                  <a:ext uri="{0D108BD9-81ED-4DB2-BD59-A6C34878D82A}">
                    <a16:rowId xmlns:a16="http://schemas.microsoft.com/office/drawing/2014/main" val="10003"/>
                  </a:ext>
                </a:extLst>
              </a:tr>
            </a:tbl>
          </a:graphicData>
        </a:graphic>
      </p:graphicFrame>
      <p:sp>
        <p:nvSpPr>
          <p:cNvPr id="8" name="Titre 1">
            <a:extLst>
              <a:ext uri="{FF2B5EF4-FFF2-40B4-BE49-F238E27FC236}">
                <a16:creationId xmlns:a16="http://schemas.microsoft.com/office/drawing/2014/main" id="{1E0BBA6B-A787-4121-B455-9CAB32DF8E93}"/>
              </a:ext>
            </a:extLst>
          </p:cNvPr>
          <p:cNvSpPr>
            <a:spLocks noGrp="1"/>
          </p:cNvSpPr>
          <p:nvPr>
            <p:ph type="title"/>
          </p:nvPr>
        </p:nvSpPr>
        <p:spPr>
          <a:xfrm>
            <a:off x="1506250" y="0"/>
            <a:ext cx="9144000" cy="1143000"/>
          </a:xfrm>
        </p:spPr>
        <p:txBody>
          <a:bodyPr>
            <a:noAutofit/>
          </a:bodyPr>
          <a:lstStyle/>
          <a:p>
            <a:r>
              <a:rPr lang="fr-BE" dirty="0"/>
              <a:t>3.2. Changement de situation professionnelle</a:t>
            </a:r>
            <a:br>
              <a:rPr lang="fr-BE" dirty="0"/>
            </a:br>
            <a:endParaRPr lang="fr-BE" dirty="0"/>
          </a:p>
        </p:txBody>
      </p:sp>
    </p:spTree>
    <p:extLst>
      <p:ext uri="{BB962C8B-B14F-4D97-AF65-F5344CB8AC3E}">
        <p14:creationId xmlns:p14="http://schemas.microsoft.com/office/powerpoint/2010/main" val="35245412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AEA755E9-7127-4449-A2BF-39E41D69B17D}"/>
              </a:ext>
            </a:extLst>
          </p:cNvPr>
          <p:cNvSpPr>
            <a:spLocks noGrp="1"/>
          </p:cNvSpPr>
          <p:nvPr>
            <p:ph type="title"/>
          </p:nvPr>
        </p:nvSpPr>
        <p:spPr>
          <a:xfrm>
            <a:off x="1506250" y="0"/>
            <a:ext cx="9144000" cy="1143000"/>
          </a:xfrm>
        </p:spPr>
        <p:txBody>
          <a:bodyPr>
            <a:noAutofit/>
          </a:bodyPr>
          <a:lstStyle/>
          <a:p>
            <a:r>
              <a:rPr lang="fr-BE" dirty="0"/>
              <a:t>3.2. Changement de situation professionnelle</a:t>
            </a:r>
            <a:br>
              <a:rPr lang="fr-BE" dirty="0"/>
            </a:br>
            <a:endParaRPr lang="fr-BE" dirty="0"/>
          </a:p>
        </p:txBody>
      </p:sp>
      <p:sp>
        <p:nvSpPr>
          <p:cNvPr id="3" name="Espace réservé du contenu 2"/>
          <p:cNvSpPr>
            <a:spLocks noGrp="1"/>
          </p:cNvSpPr>
          <p:nvPr>
            <p:ph idx="1"/>
          </p:nvPr>
        </p:nvSpPr>
        <p:spPr>
          <a:xfrm>
            <a:off x="587896" y="1143000"/>
            <a:ext cx="10232504" cy="6030416"/>
          </a:xfrm>
        </p:spPr>
        <p:txBody>
          <a:bodyPr>
            <a:noAutofit/>
          </a:bodyPr>
          <a:lstStyle/>
          <a:p>
            <a:pPr algn="just">
              <a:lnSpc>
                <a:spcPct val="115000"/>
              </a:lnSpc>
              <a:spcBef>
                <a:spcPts val="600"/>
              </a:spcBef>
              <a:buFont typeface="+mj-lt"/>
              <a:buAutoNum type="arabicPeriod"/>
              <a:tabLst>
                <a:tab pos="457200" algn="l"/>
              </a:tabLst>
            </a:pP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développez ou allez bientôt développer un projet personnel en dehors de votre activité professionnelle principale: </a:t>
            </a:r>
            <a:r>
              <a:rPr lang="fr-BE" sz="20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29,6%</a:t>
            </a:r>
            <a:endParaRPr lang="fr-BE" sz="20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suivez ou allez bientôt suivre une/des </a:t>
            </a:r>
            <a:r>
              <a:rPr lang="fr-BE" sz="2000" b="1" dirty="0" err="1">
                <a:solidFill>
                  <a:schemeClr val="tx1"/>
                </a:solidFill>
                <a:latin typeface="Verdana" panose="020B0604030504040204" pitchFamily="34" charset="0"/>
                <a:ea typeface="Times New Roman" panose="02020603050405020304" pitchFamily="18" charset="0"/>
                <a:cs typeface="Times New Roman" panose="02020603050405020304" pitchFamily="18" charset="0"/>
              </a:rPr>
              <a:t>nouvelle-s</a:t>
            </a: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fr-BE" sz="2000" b="1" dirty="0" err="1">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formation-s</a:t>
            </a: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fr-BE" sz="20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29%</a:t>
            </a:r>
            <a:endParaRPr lang="fr-BE" sz="20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quitté ou allez bientôt quitter le secteur dans lequel vous travaillez pour un autre: </a:t>
            </a:r>
            <a:r>
              <a:rPr lang="fr-BE"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16,1% </a:t>
            </a:r>
            <a:endParaRPr lang="fr-BE"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ou allez bientôt avoir une autre définition de vos tâches: </a:t>
            </a:r>
            <a:r>
              <a:rPr lang="fr-BE"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14,2%</a:t>
            </a:r>
            <a:r>
              <a:rPr lang="fr-BE"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endParaRPr lang="fr-B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16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changé ou allez bientôt changer d’employeur en restant dans le même secteur d’activité: </a:t>
            </a:r>
            <a:r>
              <a:rPr lang="fr-BE" sz="16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13,8%</a:t>
            </a:r>
            <a:endParaRPr lang="fr-BE" sz="16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16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diminué ou allez bientôt diminuer votre temps de travail: </a:t>
            </a:r>
            <a:r>
              <a:rPr lang="fr-BE" sz="16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13,1%</a:t>
            </a:r>
            <a:r>
              <a:rPr lang="fr-BE" sz="1600" b="1" dirty="0">
                <a:solidFill>
                  <a:schemeClr val="tx1"/>
                </a:solidFill>
                <a:highlight>
                  <a:srgbClr val="FFFF00"/>
                </a:highlight>
                <a:latin typeface="Verdana" panose="020B0604030504040204" pitchFamily="34" charset="0"/>
                <a:ea typeface="Times New Roman" panose="02020603050405020304" pitchFamily="18" charset="0"/>
                <a:cs typeface="Times New Roman" panose="02020603050405020304" pitchFamily="18" charset="0"/>
              </a:rPr>
              <a:t> </a:t>
            </a:r>
            <a:endParaRPr lang="fr-BE" sz="1600" b="1" dirty="0">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1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changé ou allez bientôt changer de fonction au sein de votre organisme: </a:t>
            </a:r>
            <a:r>
              <a:rPr lang="fr-BE" sz="14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9,5%</a:t>
            </a:r>
            <a:endParaRPr lang="fr-BE" sz="14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1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un autre aménagement de votre horaire ou vous allez bientôt avoir un autre aménagement de votre horaire : </a:t>
            </a:r>
            <a:r>
              <a:rPr lang="fr-BE" sz="14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8%</a:t>
            </a:r>
            <a:r>
              <a:rPr lang="fr-BE" sz="1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endParaRPr lang="fr-BE" sz="14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12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augmenté ou vous allez bientôt augmenter votre temps de travail : </a:t>
            </a:r>
            <a:r>
              <a:rPr lang="fr-BE" sz="12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5%</a:t>
            </a:r>
            <a:r>
              <a:rPr lang="fr-BE" sz="12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endParaRPr lang="fr-BE" sz="12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12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eu ou vous allez bientôt avoir une augmentation de votre salaire : </a:t>
            </a:r>
            <a:r>
              <a:rPr lang="fr-BE" sz="12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5%</a:t>
            </a:r>
            <a:endParaRPr lang="fr-BE" sz="12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buFont typeface="+mj-lt"/>
              <a:buAutoNum type="arabicPeriod"/>
              <a:tabLst>
                <a:tab pos="457200" algn="l"/>
              </a:tabLst>
            </a:pPr>
            <a:r>
              <a:rPr lang="fr-BE" sz="12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accédé ou allez bientôt accéder à un poste hiérarchiquement supérieur : </a:t>
            </a:r>
            <a:r>
              <a:rPr lang="fr-BE" sz="12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4,4%</a:t>
            </a:r>
            <a:endParaRPr lang="fr-BE" sz="1200" b="1" dirty="0">
              <a:solidFill>
                <a:schemeClr val="tx1"/>
              </a:solidFill>
              <a:highlight>
                <a:srgbClr val="00FF00"/>
              </a:highlight>
            </a:endParaRPr>
          </a:p>
        </p:txBody>
      </p:sp>
    </p:spTree>
    <p:extLst>
      <p:ext uri="{BB962C8B-B14F-4D97-AF65-F5344CB8AC3E}">
        <p14:creationId xmlns:p14="http://schemas.microsoft.com/office/powerpoint/2010/main" val="264318636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8FC677DD-742C-4C3E-AF31-28240B9FD471}"/>
              </a:ext>
            </a:extLst>
          </p:cNvPr>
          <p:cNvSpPr>
            <a:spLocks noGrp="1"/>
          </p:cNvSpPr>
          <p:nvPr>
            <p:ph type="title"/>
          </p:nvPr>
        </p:nvSpPr>
        <p:spPr>
          <a:xfrm>
            <a:off x="1506250" y="0"/>
            <a:ext cx="9144000" cy="1143000"/>
          </a:xfrm>
        </p:spPr>
        <p:txBody>
          <a:bodyPr>
            <a:noAutofit/>
          </a:bodyPr>
          <a:lstStyle/>
          <a:p>
            <a:r>
              <a:rPr lang="fr-BE" dirty="0"/>
              <a:t>3.3. Evolution de la satisfaction au travail</a:t>
            </a:r>
            <a:br>
              <a:rPr lang="fr-BE" dirty="0"/>
            </a:br>
            <a:endParaRPr lang="fr-BE" dirty="0"/>
          </a:p>
        </p:txBody>
      </p:sp>
      <p:sp>
        <p:nvSpPr>
          <p:cNvPr id="6" name="Espace réservé du contenu 5"/>
          <p:cNvSpPr>
            <a:spLocks noGrp="1"/>
          </p:cNvSpPr>
          <p:nvPr>
            <p:ph idx="1"/>
          </p:nvPr>
        </p:nvSpPr>
        <p:spPr>
          <a:xfrm>
            <a:off x="575734" y="2344022"/>
            <a:ext cx="11463866" cy="4378511"/>
          </a:xfrm>
        </p:spPr>
        <p:txBody>
          <a:bodyPr>
            <a:noAutofit/>
          </a:bodyPr>
          <a:lstStyle/>
          <a:p>
            <a:pPr algn="just">
              <a:lnSpc>
                <a:spcPct val="150000"/>
              </a:lnSpc>
              <a:spcBef>
                <a:spcPts val="0"/>
              </a:spcBef>
              <a:buFont typeface="+mj-lt"/>
              <a:buAutoNum type="arabicPeriod"/>
              <a:tabLst>
                <a:tab pos="457200" algn="l"/>
              </a:tabLst>
            </a:pPr>
            <a:r>
              <a:rPr lang="fr-BE" sz="2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diminué votre stress au travail: </a:t>
            </a:r>
            <a:r>
              <a:rPr lang="fr-BE" sz="24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30,3%</a:t>
            </a:r>
            <a:endParaRPr lang="fr-BE" sz="24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2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augmenté votre motivation au travail: </a:t>
            </a:r>
            <a:r>
              <a:rPr lang="fr-BE" sz="24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27,8%</a:t>
            </a:r>
            <a:endParaRPr lang="fr-BE" sz="24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le sentiment d’être mieux </a:t>
            </a:r>
            <a:r>
              <a:rPr lang="fr-BE" sz="2000" b="1" dirty="0" err="1">
                <a:solidFill>
                  <a:schemeClr val="tx1"/>
                </a:solidFill>
                <a:latin typeface="Verdana" panose="020B0604030504040204" pitchFamily="34" charset="0"/>
                <a:ea typeface="Times New Roman" panose="02020603050405020304" pitchFamily="18" charset="0"/>
                <a:cs typeface="Times New Roman" panose="02020603050405020304" pitchFamily="18" charset="0"/>
              </a:rPr>
              <a:t>reconnu-e</a:t>
            </a: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pour le travail que vous effectuez : </a:t>
            </a:r>
            <a:r>
              <a:rPr lang="fr-BE" sz="20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20,1%</a:t>
            </a:r>
            <a:r>
              <a:rPr lang="fr-BE" sz="2000" b="1" dirty="0">
                <a:solidFill>
                  <a:schemeClr val="tx1"/>
                </a:solidFill>
                <a:highlight>
                  <a:srgbClr val="FFFF00"/>
                </a:highlight>
                <a:latin typeface="Verdana" panose="020B0604030504040204" pitchFamily="34" charset="0"/>
                <a:ea typeface="Times New Roman" panose="02020603050405020304" pitchFamily="18" charset="0"/>
                <a:cs typeface="Times New Roman" panose="02020603050405020304" pitchFamily="18" charset="0"/>
              </a:rPr>
              <a:t> </a:t>
            </a:r>
            <a:endParaRPr lang="fr-BE" sz="2000" b="1" dirty="0">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Vos relations avec vos collègues ont évolué positivement : </a:t>
            </a:r>
            <a:r>
              <a:rPr lang="fr-BE" sz="20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19,8%</a:t>
            </a:r>
            <a:endParaRPr lang="fr-BE" sz="20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élargi et enrichi vos tâches dans votre fonction actuelle: </a:t>
            </a:r>
            <a:r>
              <a:rPr lang="fr-BE" sz="20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18,2%</a:t>
            </a:r>
            <a:endParaRPr lang="fr-BE" sz="20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20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plus de responsabilité et d’autonomie dans votre travail: </a:t>
            </a:r>
            <a:r>
              <a:rPr lang="fr-BE" sz="20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17,8%</a:t>
            </a:r>
            <a:r>
              <a:rPr lang="fr-BE" sz="2000" b="1" dirty="0">
                <a:solidFill>
                  <a:schemeClr val="tx1"/>
                </a:solidFill>
                <a:highlight>
                  <a:srgbClr val="FFFF00"/>
                </a:highlight>
                <a:latin typeface="Verdana" panose="020B0604030504040204" pitchFamily="34" charset="0"/>
                <a:ea typeface="Times New Roman" panose="02020603050405020304" pitchFamily="18" charset="0"/>
                <a:cs typeface="Times New Roman" panose="02020603050405020304" pitchFamily="18" charset="0"/>
              </a:rPr>
              <a:t> </a:t>
            </a:r>
            <a:endParaRPr lang="fr-BE" sz="2000" b="1" dirty="0">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16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Vos relations avec la direction ont évolué positivement: </a:t>
            </a:r>
            <a:r>
              <a:rPr lang="fr-BE" sz="16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14,6%</a:t>
            </a:r>
            <a:endParaRPr lang="fr-BE" sz="16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16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le sentiment que votre poste correspond mieux à vos qualifications : </a:t>
            </a:r>
            <a:r>
              <a:rPr lang="fr-BE" sz="16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12,8%</a:t>
            </a:r>
            <a:endParaRPr lang="fr-BE" sz="1600" b="1"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endParaRPr>
          </a:p>
          <a:p>
            <a:pPr algn="just">
              <a:lnSpc>
                <a:spcPct val="150000"/>
              </a:lnSpc>
              <a:spcBef>
                <a:spcPts val="0"/>
              </a:spcBef>
              <a:buFont typeface="+mj-lt"/>
              <a:buAutoNum type="arabicPeriod"/>
              <a:tabLst>
                <a:tab pos="457200" algn="l"/>
              </a:tabLst>
            </a:pPr>
            <a:r>
              <a:rPr lang="fr-BE" sz="1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Vous avez le sentiment d’avoir une situation d’emploi plus stable et sécurisante : </a:t>
            </a:r>
            <a:r>
              <a:rPr lang="fr-BE" sz="1400" b="1" u="sng" dirty="0">
                <a:solidFill>
                  <a:schemeClr val="tx1"/>
                </a:solidFill>
                <a:highlight>
                  <a:srgbClr val="00FF00"/>
                </a:highlight>
                <a:latin typeface="Verdana" panose="020B0604030504040204" pitchFamily="34" charset="0"/>
                <a:ea typeface="Times New Roman" panose="02020603050405020304" pitchFamily="18" charset="0"/>
                <a:cs typeface="Times New Roman" panose="02020603050405020304" pitchFamily="18" charset="0"/>
              </a:rPr>
              <a:t>6,9%</a:t>
            </a:r>
            <a:endParaRPr lang="fr-BE" sz="1400" b="1" dirty="0">
              <a:solidFill>
                <a:schemeClr val="tx1"/>
              </a:solidFill>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514350" indent="-514350" algn="just">
              <a:spcBef>
                <a:spcPts val="0"/>
              </a:spcBef>
              <a:buFont typeface="+mj-lt"/>
              <a:buAutoNum type="arabicPeriod"/>
            </a:pPr>
            <a:endParaRPr lang="fr-BE" sz="1400" dirty="0"/>
          </a:p>
        </p:txBody>
      </p:sp>
      <p:graphicFrame>
        <p:nvGraphicFramePr>
          <p:cNvPr id="4" name="Tableau 3">
            <a:extLst>
              <a:ext uri="{FF2B5EF4-FFF2-40B4-BE49-F238E27FC236}">
                <a16:creationId xmlns:a16="http://schemas.microsoft.com/office/drawing/2014/main" id="{88D53E4C-C0F5-4347-8EFD-54C66EE4B89F}"/>
              </a:ext>
            </a:extLst>
          </p:cNvPr>
          <p:cNvGraphicFramePr>
            <a:graphicFrameLocks noGrp="1"/>
          </p:cNvGraphicFramePr>
          <p:nvPr>
            <p:extLst>
              <p:ext uri="{D42A27DB-BD31-4B8C-83A1-F6EECF244321}">
                <p14:modId xmlns:p14="http://schemas.microsoft.com/office/powerpoint/2010/main" val="3052675914"/>
              </p:ext>
            </p:extLst>
          </p:nvPr>
        </p:nvGraphicFramePr>
        <p:xfrm>
          <a:off x="2423570" y="705107"/>
          <a:ext cx="7309359" cy="1774382"/>
        </p:xfrm>
        <a:graphic>
          <a:graphicData uri="http://schemas.openxmlformats.org/drawingml/2006/table">
            <a:tbl>
              <a:tblPr firstRow="1" firstCol="1" bandRow="1"/>
              <a:tblGrid>
                <a:gridCol w="5596826">
                  <a:extLst>
                    <a:ext uri="{9D8B030D-6E8A-4147-A177-3AD203B41FA5}">
                      <a16:colId xmlns:a16="http://schemas.microsoft.com/office/drawing/2014/main" val="20000"/>
                    </a:ext>
                  </a:extLst>
                </a:gridCol>
                <a:gridCol w="1712533">
                  <a:extLst>
                    <a:ext uri="{9D8B030D-6E8A-4147-A177-3AD203B41FA5}">
                      <a16:colId xmlns:a16="http://schemas.microsoft.com/office/drawing/2014/main" val="20001"/>
                    </a:ext>
                  </a:extLst>
                </a:gridCol>
              </a:tblGrid>
              <a:tr h="0">
                <a:tc>
                  <a:txBody>
                    <a:bodyPr/>
                    <a:lstStyle/>
                    <a:p>
                      <a:pPr algn="just">
                        <a:lnSpc>
                          <a:spcPct val="115000"/>
                        </a:lnSpc>
                        <a:spcAft>
                          <a:spcPts val="1000"/>
                        </a:spcAft>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(N = 727)</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26728"/>
                  </a:ext>
                </a:extLst>
              </a:tr>
              <a:tr h="0">
                <a:tc>
                  <a:txBody>
                    <a:bodyPr/>
                    <a:lstStyle/>
                    <a:p>
                      <a:pPr algn="just">
                        <a:lnSpc>
                          <a:spcPct val="115000"/>
                        </a:lnSpc>
                        <a:spcAft>
                          <a:spcPts val="1000"/>
                        </a:spcAft>
                      </a:pPr>
                      <a:r>
                        <a:rPr lang="fr-BE" sz="1800" dirty="0">
                          <a:effectLst/>
                          <a:latin typeface="Verdana" panose="020B0604030504040204" pitchFamily="34" charset="0"/>
                          <a:ea typeface="Times New Roman" panose="02020603050405020304" pitchFamily="18" charset="0"/>
                          <a:cs typeface="Times New Roman" panose="02020603050405020304" pitchFamily="18" charset="0"/>
                        </a:rPr>
                        <a:t>Ma satisfaction au travail s'est dégradée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18,8%</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6729">
                <a:tc>
                  <a:txBody>
                    <a:bodyPr/>
                    <a:lstStyle/>
                    <a:p>
                      <a:pPr algn="just">
                        <a:lnSpc>
                          <a:spcPct val="115000"/>
                        </a:lnSpc>
                        <a:spcAft>
                          <a:spcPts val="1000"/>
                        </a:spcAft>
                      </a:pPr>
                      <a:r>
                        <a:rPr lang="fr-BE" sz="1800" dirty="0">
                          <a:effectLst/>
                          <a:latin typeface="Verdana" panose="020B0604030504040204" pitchFamily="34" charset="0"/>
                          <a:ea typeface="Times New Roman" panose="02020603050405020304" pitchFamily="18" charset="0"/>
                          <a:cs typeface="Times New Roman" panose="02020603050405020304" pitchFamily="18" charset="0"/>
                        </a:rPr>
                        <a:t>Ma satisfaction au travail n'a pas évolué ces derniers mois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fr-BE" sz="18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31,6%</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9402">
                <a:tc>
                  <a:txBody>
                    <a:bodyPr/>
                    <a:lstStyle/>
                    <a:p>
                      <a:pPr algn="just">
                        <a:lnSpc>
                          <a:spcPct val="115000"/>
                        </a:lnSpc>
                        <a:spcAft>
                          <a:spcPts val="1000"/>
                        </a:spcAft>
                      </a:pPr>
                      <a:r>
                        <a:rPr lang="fr-BE" sz="1800" dirty="0">
                          <a:effectLst/>
                          <a:latin typeface="Verdana" panose="020B0604030504040204" pitchFamily="34" charset="0"/>
                          <a:ea typeface="Times New Roman" panose="02020603050405020304" pitchFamily="18" charset="0"/>
                          <a:cs typeface="Times New Roman" panose="02020603050405020304" pitchFamily="18" charset="0"/>
                        </a:rPr>
                        <a:t>Ma satisfaction au travail s'est améliorée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fr-BE" sz="1800" b="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49,4%</a:t>
                      </a:r>
                      <a:endParaRPr lang="fr-B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9412755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1124985658"/>
              </p:ext>
            </p:extLst>
          </p:nvPr>
        </p:nvGraphicFramePr>
        <p:xfrm>
          <a:off x="423333" y="1400307"/>
          <a:ext cx="11277599" cy="3071080"/>
        </p:xfrm>
        <a:graphic>
          <a:graphicData uri="http://schemas.openxmlformats.org/drawingml/2006/table">
            <a:tbl>
              <a:tblPr firstRow="1" firstCol="1" bandRow="1"/>
              <a:tblGrid>
                <a:gridCol w="8348134">
                  <a:extLst>
                    <a:ext uri="{9D8B030D-6E8A-4147-A177-3AD203B41FA5}">
                      <a16:colId xmlns:a16="http://schemas.microsoft.com/office/drawing/2014/main" val="20000"/>
                    </a:ext>
                  </a:extLst>
                </a:gridCol>
                <a:gridCol w="2929465">
                  <a:extLst>
                    <a:ext uri="{9D8B030D-6E8A-4147-A177-3AD203B41FA5}">
                      <a16:colId xmlns:a16="http://schemas.microsoft.com/office/drawing/2014/main" val="20001"/>
                    </a:ext>
                  </a:extLst>
                </a:gridCol>
              </a:tblGrid>
              <a:tr h="229046">
                <a:tc>
                  <a:txBody>
                    <a:bodyPr/>
                    <a:lstStyle/>
                    <a:p>
                      <a:pPr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L’évolution de la situation professionnelle est-elle un effet du bilan de compétences?</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1000"/>
                        </a:spcAft>
                      </a:pPr>
                      <a:r>
                        <a:rPr lang="fr-BE" sz="2000" b="1" dirty="0">
                          <a:effectLst/>
                          <a:latin typeface="Verdana" panose="020B0604030504040204" pitchFamily="34" charset="0"/>
                          <a:ea typeface="Calibri" panose="020F0502020204030204" pitchFamily="34" charset="0"/>
                          <a:cs typeface="Times New Roman" panose="02020603050405020304" pitchFamily="18" charset="0"/>
                        </a:rPr>
                        <a:t>TOTAL (N = 548)</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442084">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Non, pas du tout. Ma situation a évolué pour de toutes autres raisons.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12%</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1"/>
                  </a:ext>
                </a:extLst>
              </a:tr>
              <a:tr h="563427">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Oui, en partie. Le Bilan m'a permis de prendre certaines décisions, mais d'autres facteurs ont contribué à cette évolution.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000"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66,4%</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829276">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Oui, totalement. Le Bilan de compétences a eu un impact décisif sur l'évolution de ma situation professionnelle ces dernier mois.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20,1%</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3"/>
                  </a:ext>
                </a:extLst>
              </a:tr>
            </a:tbl>
          </a:graphicData>
        </a:graphic>
      </p:graphicFrame>
      <p:graphicFrame>
        <p:nvGraphicFramePr>
          <p:cNvPr id="4" name="Espace réservé du contenu 4"/>
          <p:cNvGraphicFramePr>
            <a:graphicFrameLocks/>
          </p:cNvGraphicFramePr>
          <p:nvPr>
            <p:extLst>
              <p:ext uri="{D42A27DB-BD31-4B8C-83A1-F6EECF244321}">
                <p14:modId xmlns:p14="http://schemas.microsoft.com/office/powerpoint/2010/main" val="3756641454"/>
              </p:ext>
            </p:extLst>
          </p:nvPr>
        </p:nvGraphicFramePr>
        <p:xfrm>
          <a:off x="423333" y="4728694"/>
          <a:ext cx="11277598" cy="1959102"/>
        </p:xfrm>
        <a:graphic>
          <a:graphicData uri="http://schemas.openxmlformats.org/drawingml/2006/table">
            <a:tbl>
              <a:tblPr firstRow="1" firstCol="1" bandRow="1"/>
              <a:tblGrid>
                <a:gridCol w="8381999">
                  <a:extLst>
                    <a:ext uri="{9D8B030D-6E8A-4147-A177-3AD203B41FA5}">
                      <a16:colId xmlns:a16="http://schemas.microsoft.com/office/drawing/2014/main" val="20000"/>
                    </a:ext>
                  </a:extLst>
                </a:gridCol>
                <a:gridCol w="2895599">
                  <a:extLst>
                    <a:ext uri="{9D8B030D-6E8A-4147-A177-3AD203B41FA5}">
                      <a16:colId xmlns:a16="http://schemas.microsoft.com/office/drawing/2014/main" val="20001"/>
                    </a:ext>
                  </a:extLst>
                </a:gridCol>
              </a:tblGrid>
              <a:tr h="675803">
                <a:tc>
                  <a:txBody>
                    <a:bodyPr/>
                    <a:lstStyle/>
                    <a:p>
                      <a:pPr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Avez-vous le sentiment que le BC a eu un impact sur votre satisfaction au travail?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1000"/>
                        </a:spcAft>
                      </a:pPr>
                      <a:r>
                        <a:rPr lang="fr-BE" sz="2000" b="1" dirty="0">
                          <a:effectLst/>
                          <a:latin typeface="Verdana" panose="020B0604030504040204" pitchFamily="34" charset="0"/>
                          <a:ea typeface="Calibri" panose="020F0502020204030204" pitchFamily="34" charset="0"/>
                          <a:cs typeface="Times New Roman" panose="02020603050405020304" pitchFamily="18" charset="0"/>
                        </a:rPr>
                        <a:t>TOTAL (N = 650)</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374799">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Non, pas du tout.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18,8%</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1"/>
                  </a:ext>
                </a:extLst>
              </a:tr>
              <a:tr h="374799">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Oui, un impact positif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000"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74,9%</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374799">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Oui, un impact négatif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0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5,8%</a:t>
                      </a:r>
                      <a:endParaRPr lang="fr-B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3"/>
                  </a:ext>
                </a:extLst>
              </a:tr>
            </a:tbl>
          </a:graphicData>
        </a:graphic>
      </p:graphicFrame>
      <p:sp>
        <p:nvSpPr>
          <p:cNvPr id="6" name="Titre 1">
            <a:extLst>
              <a:ext uri="{FF2B5EF4-FFF2-40B4-BE49-F238E27FC236}">
                <a16:creationId xmlns:a16="http://schemas.microsoft.com/office/drawing/2014/main" id="{7DADC577-9D4B-4A65-9213-2D5FE1C7AA08}"/>
              </a:ext>
            </a:extLst>
          </p:cNvPr>
          <p:cNvSpPr txBox="1">
            <a:spLocks/>
          </p:cNvSpPr>
          <p:nvPr/>
        </p:nvSpPr>
        <p:spPr>
          <a:xfrm>
            <a:off x="1506250" y="0"/>
            <a:ext cx="9144000"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3.4. Contribution du Bilan de compétences à l’évolution de la situation</a:t>
            </a:r>
          </a:p>
        </p:txBody>
      </p:sp>
    </p:spTree>
    <p:extLst>
      <p:ext uri="{BB962C8B-B14F-4D97-AF65-F5344CB8AC3E}">
        <p14:creationId xmlns:p14="http://schemas.microsoft.com/office/powerpoint/2010/main" val="419466537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107936"/>
            <a:ext cx="8596668" cy="1320800"/>
          </a:xfrm>
        </p:spPr>
        <p:txBody>
          <a:bodyPr/>
          <a:lstStyle/>
          <a:p>
            <a:r>
              <a:rPr lang="fr-BE" dirty="0"/>
              <a:t>1. Méthodologie de l’évaluation</a:t>
            </a:r>
          </a:p>
        </p:txBody>
      </p:sp>
      <p:sp>
        <p:nvSpPr>
          <p:cNvPr id="3" name="Espace réservé du contenu 2"/>
          <p:cNvSpPr>
            <a:spLocks noGrp="1"/>
          </p:cNvSpPr>
          <p:nvPr>
            <p:ph idx="1"/>
          </p:nvPr>
        </p:nvSpPr>
        <p:spPr>
          <a:xfrm>
            <a:off x="609601" y="937669"/>
            <a:ext cx="9517803" cy="6191264"/>
          </a:xfrm>
        </p:spPr>
        <p:txBody>
          <a:bodyPr>
            <a:normAutofit/>
          </a:bodyPr>
          <a:lstStyle/>
          <a:p>
            <a:pPr marL="0" indent="0" algn="just">
              <a:buNone/>
            </a:pPr>
            <a:r>
              <a:rPr lang="fr-BE" sz="2800" b="1" dirty="0">
                <a:solidFill>
                  <a:schemeClr val="tx1"/>
                </a:solidFill>
              </a:rPr>
              <a:t>Comparaison AVANT-APRES</a:t>
            </a:r>
          </a:p>
          <a:p>
            <a:pPr algn="just"/>
            <a:r>
              <a:rPr lang="fr-BE" sz="2800" b="1" dirty="0">
                <a:solidFill>
                  <a:schemeClr val="tx1"/>
                </a:solidFill>
              </a:rPr>
              <a:t>Etude statistique</a:t>
            </a:r>
            <a:r>
              <a:rPr lang="fr-BE" sz="2800" dirty="0">
                <a:solidFill>
                  <a:schemeClr val="tx1"/>
                </a:solidFill>
              </a:rPr>
              <a:t>: questionnaire « Avant-Après » à destination des participants au BC</a:t>
            </a:r>
            <a:endParaRPr lang="fr-BE" sz="2800" dirty="0">
              <a:solidFill>
                <a:schemeClr val="tx1"/>
              </a:solidFill>
              <a:sym typeface="Wingdings" pitchFamily="2" charset="2"/>
            </a:endParaRPr>
          </a:p>
          <a:p>
            <a:pPr algn="just">
              <a:buNone/>
            </a:pPr>
            <a:r>
              <a:rPr lang="fr-BE" sz="2800" dirty="0">
                <a:solidFill>
                  <a:schemeClr val="tx1"/>
                </a:solidFill>
                <a:sym typeface="Wingdings" pitchFamily="2" charset="2"/>
              </a:rPr>
              <a:t> </a:t>
            </a:r>
            <a:r>
              <a:rPr lang="fr-BE" sz="2800" b="1" dirty="0">
                <a:solidFill>
                  <a:schemeClr val="tx1"/>
                </a:solidFill>
                <a:sym typeface="Wingdings" pitchFamily="2" charset="2"/>
              </a:rPr>
              <a:t>727 correspondances avant-après</a:t>
            </a:r>
            <a:r>
              <a:rPr lang="fr-BE" sz="2800" dirty="0">
                <a:solidFill>
                  <a:schemeClr val="tx1"/>
                </a:solidFill>
                <a:sym typeface="Wingdings" pitchFamily="2" charset="2"/>
              </a:rPr>
              <a:t>.</a:t>
            </a:r>
          </a:p>
          <a:p>
            <a:pPr algn="just"/>
            <a:r>
              <a:rPr lang="fr-BE" sz="2800" b="1" dirty="0">
                <a:solidFill>
                  <a:schemeClr val="tx1"/>
                </a:solidFill>
                <a:sym typeface="Wingdings" pitchFamily="2" charset="2"/>
              </a:rPr>
              <a:t>Etude qualitative</a:t>
            </a:r>
            <a:r>
              <a:rPr lang="fr-BE" sz="2800" dirty="0">
                <a:solidFill>
                  <a:schemeClr val="tx1"/>
                </a:solidFill>
                <a:sym typeface="Wingdings" pitchFamily="2" charset="2"/>
              </a:rPr>
              <a:t>: 44 entretiens avant, 36 entretiens après (</a:t>
            </a:r>
            <a:r>
              <a:rPr lang="fr-BE" sz="2800" b="1" dirty="0">
                <a:solidFill>
                  <a:schemeClr val="tx1"/>
                </a:solidFill>
                <a:sym typeface="Wingdings" pitchFamily="2" charset="2"/>
              </a:rPr>
              <a:t>36 correspondances avant-après</a:t>
            </a:r>
            <a:r>
              <a:rPr lang="fr-BE" sz="2800" dirty="0">
                <a:solidFill>
                  <a:schemeClr val="tx1"/>
                </a:solidFill>
                <a:sym typeface="Wingdings" pitchFamily="2" charset="2"/>
              </a:rPr>
              <a:t>).</a:t>
            </a:r>
          </a:p>
          <a:p>
            <a:pPr marL="0" indent="0" algn="just">
              <a:buNone/>
            </a:pPr>
            <a:endParaRPr lang="fr-BE" sz="2800" dirty="0">
              <a:solidFill>
                <a:schemeClr val="tx1"/>
              </a:solidFill>
              <a:sym typeface="Wingdings" pitchFamily="2" charset="2"/>
            </a:endParaRPr>
          </a:p>
        </p:txBody>
      </p:sp>
    </p:spTree>
    <p:extLst>
      <p:ext uri="{BB962C8B-B14F-4D97-AF65-F5344CB8AC3E}">
        <p14:creationId xmlns:p14="http://schemas.microsoft.com/office/powerpoint/2010/main" val="687512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467CF6-0FE8-4084-BB87-FBE36DE34BA6}"/>
              </a:ext>
            </a:extLst>
          </p:cNvPr>
          <p:cNvSpPr>
            <a:spLocks noGrp="1"/>
          </p:cNvSpPr>
          <p:nvPr>
            <p:ph type="title"/>
          </p:nvPr>
        </p:nvSpPr>
        <p:spPr>
          <a:xfrm>
            <a:off x="677333" y="0"/>
            <a:ext cx="8596668" cy="1320800"/>
          </a:xfrm>
        </p:spPr>
        <p:txBody>
          <a:bodyPr/>
          <a:lstStyle/>
          <a:p>
            <a:r>
              <a:rPr lang="fr-BE" dirty="0"/>
              <a:t>La définition d’un projet – se mettre en mouvement – se donner l’autorisation</a:t>
            </a:r>
          </a:p>
        </p:txBody>
      </p:sp>
      <p:sp>
        <p:nvSpPr>
          <p:cNvPr id="3" name="Espace réservé du contenu 2">
            <a:extLst>
              <a:ext uri="{FF2B5EF4-FFF2-40B4-BE49-F238E27FC236}">
                <a16:creationId xmlns:a16="http://schemas.microsoft.com/office/drawing/2014/main" id="{CCACD9B0-1CCF-47DD-91B3-17FD708BE354}"/>
              </a:ext>
            </a:extLst>
          </p:cNvPr>
          <p:cNvSpPr>
            <a:spLocks noGrp="1"/>
          </p:cNvSpPr>
          <p:nvPr>
            <p:ph idx="1"/>
          </p:nvPr>
        </p:nvSpPr>
        <p:spPr>
          <a:xfrm>
            <a:off x="677333" y="1303867"/>
            <a:ext cx="10278534" cy="5554133"/>
          </a:xfrm>
        </p:spPr>
        <p:txBody>
          <a:bodyPr>
            <a:normAutofit/>
          </a:bodyPr>
          <a:lstStyle/>
          <a:p>
            <a:r>
              <a:rPr lang="fr-FR" sz="2200" i="1" dirty="0">
                <a:solidFill>
                  <a:schemeClr val="tx1"/>
                </a:solidFill>
              </a:rPr>
              <a:t>« J’ai un projet bien précis, </a:t>
            </a:r>
            <a:r>
              <a:rPr lang="fr-FR" sz="2200" b="1" i="1" dirty="0">
                <a:solidFill>
                  <a:schemeClr val="tx1"/>
                </a:solidFill>
              </a:rPr>
              <a:t>et je pense que c’est grâce au bilan</a:t>
            </a:r>
            <a:r>
              <a:rPr lang="fr-FR" sz="2200" i="1" dirty="0">
                <a:solidFill>
                  <a:schemeClr val="tx1"/>
                </a:solidFill>
              </a:rPr>
              <a:t>. Parce que si je n’avais pas fait ça, et que j’avais suivi les trucs, allez, les conseils du médecin-conseil de la mutuelle, je me serais retrouvée derrière un bureau en train de dactylographier des trucs, et ça m’aurait rien apporté ! Parce que j’ai encore des choses à apporter ! J’ai encore des choses à donner ! » </a:t>
            </a:r>
            <a:r>
              <a:rPr lang="fr-FR" sz="2200" dirty="0">
                <a:solidFill>
                  <a:schemeClr val="tx1"/>
                </a:solidFill>
              </a:rPr>
              <a:t>(Liliane, infirmière en MRS, 45+, santé).</a:t>
            </a:r>
          </a:p>
          <a:p>
            <a:r>
              <a:rPr lang="fr-FR" sz="2200" i="1" dirty="0">
                <a:solidFill>
                  <a:schemeClr val="tx1"/>
                </a:solidFill>
              </a:rPr>
              <a:t>« Oui, elle était vraiment très soutenante et, euh, elle m'a appris beaucoup de choses dans le sens ou </a:t>
            </a:r>
            <a:r>
              <a:rPr lang="fr-FR" sz="2200" b="1" i="1" dirty="0">
                <a:solidFill>
                  <a:schemeClr val="tx1"/>
                </a:solidFill>
              </a:rPr>
              <a:t>elle m'a appris à avoir confiance en moi </a:t>
            </a:r>
            <a:r>
              <a:rPr lang="fr-FR" sz="2200" i="1" dirty="0">
                <a:solidFill>
                  <a:schemeClr val="tx1"/>
                </a:solidFill>
              </a:rPr>
              <a:t>et. Et </a:t>
            </a:r>
            <a:r>
              <a:rPr lang="fr-FR" sz="2200" b="1" i="1" dirty="0">
                <a:solidFill>
                  <a:schemeClr val="tx1"/>
                </a:solidFill>
              </a:rPr>
              <a:t>c'est ce qui fait que j'ai aussi postulé et que j'étais, j'étais déterminée quoi</a:t>
            </a:r>
            <a:r>
              <a:rPr lang="fr-FR" sz="2200" i="1" dirty="0">
                <a:solidFill>
                  <a:schemeClr val="tx1"/>
                </a:solidFill>
              </a:rPr>
              <a:t> ! » </a:t>
            </a:r>
            <a:r>
              <a:rPr lang="fr-FR" sz="2200" dirty="0">
                <a:solidFill>
                  <a:schemeClr val="tx1"/>
                </a:solidFill>
              </a:rPr>
              <a:t>(Patricia, employée administrative dans un hôpital psychiatrique, 45+, santé, CESS MAX).</a:t>
            </a:r>
          </a:p>
          <a:p>
            <a:r>
              <a:rPr lang="fr-BE" sz="2200" i="1" dirty="0">
                <a:solidFill>
                  <a:schemeClr val="tx1"/>
                </a:solidFill>
              </a:rPr>
              <a:t>« </a:t>
            </a:r>
            <a:r>
              <a:rPr lang="fr-BE" sz="2200" b="1" i="1" dirty="0">
                <a:solidFill>
                  <a:schemeClr val="tx1"/>
                </a:solidFill>
              </a:rPr>
              <a:t>Elle m’a permis de m’autoriser, à faire, à changer de vie professionnelle</a:t>
            </a:r>
            <a:r>
              <a:rPr lang="fr-BE" sz="2200" i="1" dirty="0">
                <a:solidFill>
                  <a:schemeClr val="tx1"/>
                </a:solidFill>
              </a:rPr>
              <a:t>, comme si j’avais comme… comme si... J’avais besoin d’une autorisation ! » </a:t>
            </a:r>
            <a:r>
              <a:rPr lang="fr-BE" sz="2200" dirty="0">
                <a:solidFill>
                  <a:schemeClr val="tx1"/>
                </a:solidFill>
              </a:rPr>
              <a:t>(Alexandra, puéricultrice dans une crèche, CESS MAX). </a:t>
            </a:r>
          </a:p>
          <a:p>
            <a:endParaRPr lang="fr-BE" dirty="0">
              <a:solidFill>
                <a:schemeClr val="tx1"/>
              </a:solidFill>
            </a:endParaRPr>
          </a:p>
          <a:p>
            <a:endParaRPr lang="fr-BE" dirty="0">
              <a:solidFill>
                <a:schemeClr val="tx1"/>
              </a:solidFill>
            </a:endParaRPr>
          </a:p>
          <a:p>
            <a:endParaRPr lang="fr-BE" dirty="0"/>
          </a:p>
        </p:txBody>
      </p:sp>
    </p:spTree>
    <p:extLst>
      <p:ext uri="{BB962C8B-B14F-4D97-AF65-F5344CB8AC3E}">
        <p14:creationId xmlns:p14="http://schemas.microsoft.com/office/powerpoint/2010/main" val="321793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FF2C9-F6F7-4CB3-B132-619070DADB0D}"/>
              </a:ext>
            </a:extLst>
          </p:cNvPr>
          <p:cNvSpPr>
            <a:spLocks noGrp="1"/>
          </p:cNvSpPr>
          <p:nvPr>
            <p:ph type="title"/>
          </p:nvPr>
        </p:nvSpPr>
        <p:spPr>
          <a:xfrm>
            <a:off x="677333" y="237067"/>
            <a:ext cx="8596668" cy="1320800"/>
          </a:xfrm>
        </p:spPr>
        <p:txBody>
          <a:bodyPr/>
          <a:lstStyle/>
          <a:p>
            <a:r>
              <a:rPr lang="fr-BE" dirty="0"/>
              <a:t>L’apport du BC aux personnes ayant un problème de santé</a:t>
            </a:r>
          </a:p>
        </p:txBody>
      </p:sp>
      <p:sp>
        <p:nvSpPr>
          <p:cNvPr id="3" name="Espace réservé du contenu 2">
            <a:extLst>
              <a:ext uri="{FF2B5EF4-FFF2-40B4-BE49-F238E27FC236}">
                <a16:creationId xmlns:a16="http://schemas.microsoft.com/office/drawing/2014/main" id="{26C6D377-B89D-467C-B3CE-6DEDB21F3135}"/>
              </a:ext>
            </a:extLst>
          </p:cNvPr>
          <p:cNvSpPr>
            <a:spLocks noGrp="1"/>
          </p:cNvSpPr>
          <p:nvPr>
            <p:ph idx="1"/>
          </p:nvPr>
        </p:nvSpPr>
        <p:spPr>
          <a:xfrm>
            <a:off x="677333" y="1557868"/>
            <a:ext cx="9448799" cy="5063066"/>
          </a:xfrm>
        </p:spPr>
        <p:txBody>
          <a:bodyPr>
            <a:normAutofit/>
          </a:bodyPr>
          <a:lstStyle/>
          <a:p>
            <a:r>
              <a:rPr lang="fr-BE" sz="2400" dirty="0">
                <a:solidFill>
                  <a:schemeClr val="tx1"/>
                </a:solidFill>
              </a:rPr>
              <a:t>Parmi les personnes en incapacité de travail, </a:t>
            </a:r>
            <a:r>
              <a:rPr lang="fr-BE" sz="2400" b="1" dirty="0">
                <a:solidFill>
                  <a:schemeClr val="tx1"/>
                </a:solidFill>
              </a:rPr>
              <a:t>80%</a:t>
            </a:r>
            <a:r>
              <a:rPr lang="fr-BE" sz="2400" dirty="0">
                <a:solidFill>
                  <a:schemeClr val="tx1"/>
                </a:solidFill>
              </a:rPr>
              <a:t> estiment que le BC leur a donné des </a:t>
            </a:r>
            <a:r>
              <a:rPr lang="fr-BE" sz="2400" b="1" dirty="0">
                <a:solidFill>
                  <a:schemeClr val="tx1"/>
                </a:solidFill>
              </a:rPr>
              <a:t>pistes pour favoriser leur retour au travail</a:t>
            </a:r>
            <a:r>
              <a:rPr lang="fr-BE" sz="2400" dirty="0">
                <a:solidFill>
                  <a:schemeClr val="tx1"/>
                </a:solidFill>
              </a:rPr>
              <a:t>;</a:t>
            </a:r>
          </a:p>
          <a:p>
            <a:r>
              <a:rPr lang="fr-BE" sz="2400" dirty="0">
                <a:solidFill>
                  <a:schemeClr val="tx1"/>
                </a:solidFill>
              </a:rPr>
              <a:t>Parmi les personnes exposées aux </a:t>
            </a:r>
            <a:r>
              <a:rPr lang="fr-BE" sz="2400" b="1" dirty="0">
                <a:solidFill>
                  <a:schemeClr val="tx1"/>
                </a:solidFill>
              </a:rPr>
              <a:t>risques psychosociaux </a:t>
            </a:r>
            <a:r>
              <a:rPr lang="fr-BE" sz="2400" dirty="0">
                <a:solidFill>
                  <a:schemeClr val="tx1"/>
                </a:solidFill>
              </a:rPr>
              <a:t>au travail, </a:t>
            </a:r>
            <a:r>
              <a:rPr lang="fr-BE" sz="2400" b="1" dirty="0">
                <a:solidFill>
                  <a:schemeClr val="tx1"/>
                </a:solidFill>
              </a:rPr>
              <a:t>80%</a:t>
            </a:r>
            <a:r>
              <a:rPr lang="fr-BE" sz="2400" dirty="0">
                <a:solidFill>
                  <a:schemeClr val="tx1"/>
                </a:solidFill>
              </a:rPr>
              <a:t> pensent que le BC leur a apporté des </a:t>
            </a:r>
            <a:r>
              <a:rPr lang="fr-BE" sz="2400" b="1" dirty="0">
                <a:solidFill>
                  <a:schemeClr val="tx1"/>
                </a:solidFill>
              </a:rPr>
              <a:t>pistes de solution pour les réduire</a:t>
            </a:r>
            <a:r>
              <a:rPr lang="fr-BE" sz="2400" dirty="0">
                <a:solidFill>
                  <a:schemeClr val="tx1"/>
                </a:solidFill>
              </a:rPr>
              <a:t>;</a:t>
            </a:r>
          </a:p>
          <a:p>
            <a:r>
              <a:rPr lang="fr-BE" sz="2400" dirty="0">
                <a:solidFill>
                  <a:schemeClr val="tx1"/>
                </a:solidFill>
              </a:rPr>
              <a:t>Parmi les personnes confrontés à des </a:t>
            </a:r>
            <a:r>
              <a:rPr lang="fr-BE" sz="2400" b="1" dirty="0">
                <a:solidFill>
                  <a:schemeClr val="tx1"/>
                </a:solidFill>
              </a:rPr>
              <a:t>risques physiques </a:t>
            </a:r>
            <a:r>
              <a:rPr lang="fr-BE" sz="2400" dirty="0">
                <a:solidFill>
                  <a:schemeClr val="tx1"/>
                </a:solidFill>
              </a:rPr>
              <a:t>au travail, </a:t>
            </a:r>
            <a:r>
              <a:rPr lang="fr-BE" sz="2400" b="1" dirty="0">
                <a:solidFill>
                  <a:schemeClr val="tx1"/>
                </a:solidFill>
              </a:rPr>
              <a:t>34,1% </a:t>
            </a:r>
            <a:r>
              <a:rPr lang="fr-BE" sz="2400" dirty="0">
                <a:solidFill>
                  <a:schemeClr val="tx1"/>
                </a:solidFill>
              </a:rPr>
              <a:t>estiment que le BC leur a apporté des </a:t>
            </a:r>
            <a:r>
              <a:rPr lang="fr-BE" sz="2400" b="1" dirty="0">
                <a:solidFill>
                  <a:schemeClr val="tx1"/>
                </a:solidFill>
              </a:rPr>
              <a:t>pistes de solution pour les réduire</a:t>
            </a:r>
            <a:r>
              <a:rPr lang="fr-BE" sz="2400" dirty="0">
                <a:solidFill>
                  <a:schemeClr val="tx1"/>
                </a:solidFill>
              </a:rPr>
              <a:t>;</a:t>
            </a:r>
          </a:p>
          <a:p>
            <a:r>
              <a:rPr lang="fr-BE" sz="2400" b="1" dirty="0">
                <a:solidFill>
                  <a:schemeClr val="tx1"/>
                </a:solidFill>
              </a:rPr>
              <a:t>70%</a:t>
            </a:r>
            <a:r>
              <a:rPr lang="fr-BE" sz="2400" dirty="0">
                <a:solidFill>
                  <a:schemeClr val="tx1"/>
                </a:solidFill>
              </a:rPr>
              <a:t> des répondants considèrent que le BC leur a apporté des </a:t>
            </a:r>
            <a:r>
              <a:rPr lang="fr-BE" sz="2400" b="1" dirty="0">
                <a:solidFill>
                  <a:schemeClr val="tx1"/>
                </a:solidFill>
              </a:rPr>
              <a:t>pistes de solution pour adapter leur situation professionnelle à leur état de santé</a:t>
            </a:r>
            <a:r>
              <a:rPr lang="fr-BE" sz="2400" dirty="0">
                <a:solidFill>
                  <a:schemeClr val="tx1"/>
                </a:solidFill>
              </a:rPr>
              <a:t>.</a:t>
            </a:r>
          </a:p>
          <a:p>
            <a:pPr marL="0" indent="0">
              <a:buNone/>
            </a:pPr>
            <a:endParaRPr lang="fr-BE" dirty="0"/>
          </a:p>
        </p:txBody>
      </p:sp>
    </p:spTree>
    <p:extLst>
      <p:ext uri="{BB962C8B-B14F-4D97-AF65-F5344CB8AC3E}">
        <p14:creationId xmlns:p14="http://schemas.microsoft.com/office/powerpoint/2010/main" val="38737226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A007FCEA-C862-41FE-8AEB-9DB387091224}"/>
              </a:ext>
            </a:extLst>
          </p:cNvPr>
          <p:cNvSpPr>
            <a:spLocks noGrp="1"/>
          </p:cNvSpPr>
          <p:nvPr>
            <p:ph type="title"/>
          </p:nvPr>
        </p:nvSpPr>
        <p:spPr>
          <a:xfrm>
            <a:off x="1506250" y="0"/>
            <a:ext cx="9144000" cy="1143000"/>
          </a:xfrm>
        </p:spPr>
        <p:txBody>
          <a:bodyPr>
            <a:noAutofit/>
          </a:bodyPr>
          <a:lstStyle/>
          <a:p>
            <a:r>
              <a:rPr lang="fr-BE" dirty="0"/>
              <a:t>3.5. En phase de transition</a:t>
            </a:r>
            <a:br>
              <a:rPr lang="fr-BE" dirty="0"/>
            </a:br>
            <a:endParaRPr lang="fr-BE" dirty="0"/>
          </a:p>
        </p:txBody>
      </p:sp>
      <p:sp>
        <p:nvSpPr>
          <p:cNvPr id="3" name="Espace réservé du contenu 2"/>
          <p:cNvSpPr>
            <a:spLocks noGrp="1"/>
          </p:cNvSpPr>
          <p:nvPr>
            <p:ph idx="1"/>
          </p:nvPr>
        </p:nvSpPr>
        <p:spPr>
          <a:xfrm>
            <a:off x="550416" y="941032"/>
            <a:ext cx="9506024" cy="5916967"/>
          </a:xfrm>
        </p:spPr>
        <p:txBody>
          <a:bodyPr>
            <a:normAutofit/>
          </a:bodyPr>
          <a:lstStyle/>
          <a:p>
            <a:pPr algn="just"/>
            <a:r>
              <a:rPr lang="fr-BE" sz="2400" dirty="0">
                <a:solidFill>
                  <a:schemeClr val="tx1"/>
                </a:solidFill>
              </a:rPr>
              <a:t>Environ 1/3 des répondants sont </a:t>
            </a:r>
            <a:r>
              <a:rPr lang="fr-BE" sz="2400" b="1" dirty="0">
                <a:solidFill>
                  <a:schemeClr val="tx1"/>
                </a:solidFill>
              </a:rPr>
              <a:t>en phase de transition </a:t>
            </a:r>
            <a:r>
              <a:rPr lang="fr-BE" sz="2400" dirty="0">
                <a:solidFill>
                  <a:schemeClr val="tx1"/>
                </a:solidFill>
              </a:rPr>
              <a:t>au moment de l’entretien APRES.</a:t>
            </a:r>
          </a:p>
          <a:p>
            <a:pPr algn="just"/>
            <a:r>
              <a:rPr lang="fr-BE" sz="2400" b="1" dirty="0">
                <a:solidFill>
                  <a:schemeClr val="tx1"/>
                </a:solidFill>
              </a:rPr>
              <a:t>Phase nécessaire pour mettre en œuvre le projet construit durant le BC</a:t>
            </a:r>
            <a:r>
              <a:rPr lang="fr-BE" sz="2400" dirty="0">
                <a:solidFill>
                  <a:schemeClr val="tx1"/>
                </a:solidFill>
              </a:rPr>
              <a:t>, mais pas toujours facile à vivre </a:t>
            </a:r>
            <a:r>
              <a:rPr lang="fr-BE" sz="2400" dirty="0">
                <a:solidFill>
                  <a:schemeClr val="tx1"/>
                </a:solidFill>
                <a:sym typeface="Wingdings" panose="05000000000000000000" pitchFamily="2" charset="2"/>
              </a:rPr>
              <a:t> sentiment que la situation s’est temporairement détériorée, situation d’incertitude ... </a:t>
            </a:r>
          </a:p>
          <a:p>
            <a:pPr marL="0" indent="0" algn="just">
              <a:buNone/>
            </a:pPr>
            <a:endParaRPr lang="fr-BE" dirty="0">
              <a:solidFill>
                <a:schemeClr val="tx1"/>
              </a:solidFill>
            </a:endParaRPr>
          </a:p>
        </p:txBody>
      </p:sp>
      <p:graphicFrame>
        <p:nvGraphicFramePr>
          <p:cNvPr id="4" name="Espace réservé du contenu 3">
            <a:extLst>
              <a:ext uri="{FF2B5EF4-FFF2-40B4-BE49-F238E27FC236}">
                <a16:creationId xmlns:a16="http://schemas.microsoft.com/office/drawing/2014/main" id="{95C61F7A-9EBB-4DA3-BB37-0E92DB9A5F3A}"/>
              </a:ext>
            </a:extLst>
          </p:cNvPr>
          <p:cNvGraphicFramePr>
            <a:graphicFrameLocks/>
          </p:cNvGraphicFramePr>
          <p:nvPr>
            <p:extLst>
              <p:ext uri="{D42A27DB-BD31-4B8C-83A1-F6EECF244321}">
                <p14:modId xmlns:p14="http://schemas.microsoft.com/office/powerpoint/2010/main" val="3618139397"/>
              </p:ext>
            </p:extLst>
          </p:nvPr>
        </p:nvGraphicFramePr>
        <p:xfrm>
          <a:off x="695619" y="3693111"/>
          <a:ext cx="9602480" cy="2765946"/>
        </p:xfrm>
        <a:graphic>
          <a:graphicData uri="http://schemas.openxmlformats.org/drawingml/2006/table">
            <a:tbl>
              <a:tblPr firstRow="1" bandRow="1">
                <a:tableStyleId>{5C22544A-7EE6-4342-B048-85BDC9FD1C3A}</a:tableStyleId>
              </a:tblPr>
              <a:tblGrid>
                <a:gridCol w="2580242">
                  <a:extLst>
                    <a:ext uri="{9D8B030D-6E8A-4147-A177-3AD203B41FA5}">
                      <a16:colId xmlns:a16="http://schemas.microsoft.com/office/drawing/2014/main" val="828626559"/>
                    </a:ext>
                  </a:extLst>
                </a:gridCol>
                <a:gridCol w="2220998">
                  <a:extLst>
                    <a:ext uri="{9D8B030D-6E8A-4147-A177-3AD203B41FA5}">
                      <a16:colId xmlns:a16="http://schemas.microsoft.com/office/drawing/2014/main" val="2997410716"/>
                    </a:ext>
                  </a:extLst>
                </a:gridCol>
                <a:gridCol w="2400620">
                  <a:extLst>
                    <a:ext uri="{9D8B030D-6E8A-4147-A177-3AD203B41FA5}">
                      <a16:colId xmlns:a16="http://schemas.microsoft.com/office/drawing/2014/main" val="1591231300"/>
                    </a:ext>
                  </a:extLst>
                </a:gridCol>
                <a:gridCol w="2400620">
                  <a:extLst>
                    <a:ext uri="{9D8B030D-6E8A-4147-A177-3AD203B41FA5}">
                      <a16:colId xmlns:a16="http://schemas.microsoft.com/office/drawing/2014/main" val="3229701029"/>
                    </a:ext>
                  </a:extLst>
                </a:gridCol>
              </a:tblGrid>
              <a:tr h="483048">
                <a:tc>
                  <a:txBody>
                    <a:bodyPr/>
                    <a:lstStyle/>
                    <a:p>
                      <a:r>
                        <a:rPr lang="fr-BE" dirty="0"/>
                        <a:t>Satisfaction au travail</a:t>
                      </a:r>
                    </a:p>
                  </a:txBody>
                  <a:tcPr/>
                </a:tc>
                <a:tc gridSpan="3">
                  <a:txBody>
                    <a:bodyPr/>
                    <a:lstStyle/>
                    <a:p>
                      <a:r>
                        <a:rPr lang="fr-BE" dirty="0"/>
                        <a:t>Evolution de la situation professionnelle</a:t>
                      </a:r>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2891128595"/>
                  </a:ext>
                </a:extLst>
              </a:tr>
              <a:tr h="833754">
                <a:tc>
                  <a:txBody>
                    <a:bodyPr/>
                    <a:lstStyle/>
                    <a:p>
                      <a:endParaRPr lang="fr-BE" b="1" dirty="0"/>
                    </a:p>
                  </a:txBody>
                  <a:tcPr/>
                </a:tc>
                <a:tc>
                  <a:txBody>
                    <a:bodyPr/>
                    <a:lstStyle/>
                    <a:p>
                      <a:r>
                        <a:rPr lang="fr-BE" b="1" dirty="0"/>
                        <a:t>Non, pas de changement</a:t>
                      </a:r>
                    </a:p>
                  </a:txBody>
                  <a:tcPr/>
                </a:tc>
                <a:tc>
                  <a:txBody>
                    <a:bodyPr/>
                    <a:lstStyle/>
                    <a:p>
                      <a:r>
                        <a:rPr lang="fr-BE" b="1" dirty="0"/>
                        <a:t>Oui, en phase de transition</a:t>
                      </a:r>
                    </a:p>
                  </a:txBody>
                  <a:tcPr/>
                </a:tc>
                <a:tc>
                  <a:txBody>
                    <a:bodyPr/>
                    <a:lstStyle/>
                    <a:p>
                      <a:r>
                        <a:rPr lang="fr-BE" b="1" dirty="0"/>
                        <a:t>Oui, changement déjà effectué</a:t>
                      </a:r>
                    </a:p>
                  </a:txBody>
                  <a:tcPr/>
                </a:tc>
                <a:extLst>
                  <a:ext uri="{0D108BD9-81ED-4DB2-BD59-A6C34878D82A}">
                    <a16:rowId xmlns:a16="http://schemas.microsoft.com/office/drawing/2014/main" val="3006408377"/>
                  </a:ext>
                </a:extLst>
              </a:tr>
              <a:tr h="483048">
                <a:tc>
                  <a:txBody>
                    <a:bodyPr/>
                    <a:lstStyle/>
                    <a:p>
                      <a:r>
                        <a:rPr lang="fr-BE" b="1" dirty="0"/>
                        <a:t>Satisfaction dégradée</a:t>
                      </a:r>
                    </a:p>
                  </a:txBody>
                  <a:tcPr/>
                </a:tc>
                <a:tc>
                  <a:txBody>
                    <a:bodyPr/>
                    <a:lstStyle/>
                    <a:p>
                      <a:r>
                        <a:rPr lang="fr-BE" dirty="0"/>
                        <a:t>17,9%</a:t>
                      </a:r>
                    </a:p>
                  </a:txBody>
                  <a:tcPr/>
                </a:tc>
                <a:tc>
                  <a:txBody>
                    <a:bodyPr/>
                    <a:lstStyle/>
                    <a:p>
                      <a:r>
                        <a:rPr lang="fr-BE" dirty="0"/>
                        <a:t>22,5%</a:t>
                      </a:r>
                    </a:p>
                  </a:txBody>
                  <a:tcPr/>
                </a:tc>
                <a:tc>
                  <a:txBody>
                    <a:bodyPr/>
                    <a:lstStyle/>
                    <a:p>
                      <a:r>
                        <a:rPr lang="fr-BE" dirty="0"/>
                        <a:t>16,1%</a:t>
                      </a:r>
                    </a:p>
                  </a:txBody>
                  <a:tcPr/>
                </a:tc>
                <a:extLst>
                  <a:ext uri="{0D108BD9-81ED-4DB2-BD59-A6C34878D82A}">
                    <a16:rowId xmlns:a16="http://schemas.microsoft.com/office/drawing/2014/main" val="1948963174"/>
                  </a:ext>
                </a:extLst>
              </a:tr>
              <a:tr h="483048">
                <a:tc>
                  <a:txBody>
                    <a:bodyPr/>
                    <a:lstStyle/>
                    <a:p>
                      <a:r>
                        <a:rPr lang="fr-BE" b="1" dirty="0"/>
                        <a:t>Statu quo</a:t>
                      </a:r>
                    </a:p>
                  </a:txBody>
                  <a:tcPr/>
                </a:tc>
                <a:tc>
                  <a:txBody>
                    <a:bodyPr/>
                    <a:lstStyle/>
                    <a:p>
                      <a:r>
                        <a:rPr lang="fr-BE" dirty="0"/>
                        <a:t>48,9%</a:t>
                      </a:r>
                    </a:p>
                  </a:txBody>
                  <a:tcPr/>
                </a:tc>
                <a:tc>
                  <a:txBody>
                    <a:bodyPr/>
                    <a:lstStyle/>
                    <a:p>
                      <a:r>
                        <a:rPr lang="fr-BE" dirty="0"/>
                        <a:t>42%</a:t>
                      </a:r>
                    </a:p>
                  </a:txBody>
                  <a:tcPr/>
                </a:tc>
                <a:tc>
                  <a:txBody>
                    <a:bodyPr/>
                    <a:lstStyle/>
                    <a:p>
                      <a:r>
                        <a:rPr lang="fr-BE" dirty="0"/>
                        <a:t>9,4%</a:t>
                      </a:r>
                    </a:p>
                  </a:txBody>
                  <a:tcPr/>
                </a:tc>
                <a:extLst>
                  <a:ext uri="{0D108BD9-81ED-4DB2-BD59-A6C34878D82A}">
                    <a16:rowId xmlns:a16="http://schemas.microsoft.com/office/drawing/2014/main" val="3792620006"/>
                  </a:ext>
                </a:extLst>
              </a:tr>
              <a:tr h="483048">
                <a:tc>
                  <a:txBody>
                    <a:bodyPr/>
                    <a:lstStyle/>
                    <a:p>
                      <a:r>
                        <a:rPr lang="fr-BE" b="1" dirty="0"/>
                        <a:t>Satisfaction améliorée</a:t>
                      </a:r>
                    </a:p>
                  </a:txBody>
                  <a:tcPr/>
                </a:tc>
                <a:tc>
                  <a:txBody>
                    <a:bodyPr/>
                    <a:lstStyle/>
                    <a:p>
                      <a:r>
                        <a:rPr lang="fr-BE" dirty="0"/>
                        <a:t>33,2%</a:t>
                      </a:r>
                    </a:p>
                  </a:txBody>
                  <a:tcPr/>
                </a:tc>
                <a:tc>
                  <a:txBody>
                    <a:bodyPr/>
                    <a:lstStyle/>
                    <a:p>
                      <a:r>
                        <a:rPr lang="fr-BE" dirty="0"/>
                        <a:t>35%</a:t>
                      </a:r>
                    </a:p>
                  </a:txBody>
                  <a:tcPr/>
                </a:tc>
                <a:tc>
                  <a:txBody>
                    <a:bodyPr/>
                    <a:lstStyle/>
                    <a:p>
                      <a:r>
                        <a:rPr lang="fr-BE" dirty="0"/>
                        <a:t>74,1%</a:t>
                      </a:r>
                    </a:p>
                  </a:txBody>
                  <a:tcPr/>
                </a:tc>
                <a:extLst>
                  <a:ext uri="{0D108BD9-81ED-4DB2-BD59-A6C34878D82A}">
                    <a16:rowId xmlns:a16="http://schemas.microsoft.com/office/drawing/2014/main" val="1996200857"/>
                  </a:ext>
                </a:extLst>
              </a:tr>
            </a:tbl>
          </a:graphicData>
        </a:graphic>
      </p:graphicFrame>
    </p:spTree>
    <p:extLst>
      <p:ext uri="{BB962C8B-B14F-4D97-AF65-F5344CB8AC3E}">
        <p14:creationId xmlns:p14="http://schemas.microsoft.com/office/powerpoint/2010/main" val="2450924860"/>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24A19D-74EA-4FFF-8ED9-C484C00A6C21}"/>
              </a:ext>
            </a:extLst>
          </p:cNvPr>
          <p:cNvSpPr>
            <a:spLocks noGrp="1"/>
          </p:cNvSpPr>
          <p:nvPr>
            <p:ph type="title"/>
          </p:nvPr>
        </p:nvSpPr>
        <p:spPr>
          <a:xfrm>
            <a:off x="460587" y="153005"/>
            <a:ext cx="10901679" cy="859366"/>
          </a:xfrm>
        </p:spPr>
        <p:txBody>
          <a:bodyPr>
            <a:normAutofit/>
          </a:bodyPr>
          <a:lstStyle/>
          <a:p>
            <a:r>
              <a:rPr lang="fr-BE" dirty="0"/>
              <a:t>La période de transition: pas toujours facile à vivre</a:t>
            </a:r>
          </a:p>
        </p:txBody>
      </p:sp>
      <p:sp>
        <p:nvSpPr>
          <p:cNvPr id="3" name="Espace réservé du contenu 2">
            <a:extLst>
              <a:ext uri="{FF2B5EF4-FFF2-40B4-BE49-F238E27FC236}">
                <a16:creationId xmlns:a16="http://schemas.microsoft.com/office/drawing/2014/main" id="{2BBDEFEF-61E8-4747-936A-AABC0B99512D}"/>
              </a:ext>
            </a:extLst>
          </p:cNvPr>
          <p:cNvSpPr>
            <a:spLocks noGrp="1"/>
          </p:cNvSpPr>
          <p:nvPr>
            <p:ph idx="1"/>
          </p:nvPr>
        </p:nvSpPr>
        <p:spPr>
          <a:xfrm>
            <a:off x="212936" y="1012371"/>
            <a:ext cx="11518477" cy="5688995"/>
          </a:xfrm>
        </p:spPr>
        <p:txBody>
          <a:bodyPr>
            <a:noAutofit/>
          </a:bodyPr>
          <a:lstStyle/>
          <a:p>
            <a:r>
              <a:rPr lang="fr-BE" sz="2800" i="1" dirty="0">
                <a:solidFill>
                  <a:schemeClr val="tx1"/>
                </a:solidFill>
              </a:rPr>
              <a:t>« J’ai travaillé pendant 25 ans dans une boîte, </a:t>
            </a:r>
            <a:r>
              <a:rPr lang="fr-BE" sz="2800" b="1" i="1" dirty="0">
                <a:solidFill>
                  <a:schemeClr val="tx1"/>
                </a:solidFill>
              </a:rPr>
              <a:t>et en un quart d’heure, fini ! C’est terrible !</a:t>
            </a:r>
            <a:r>
              <a:rPr lang="fr-BE" sz="2800" i="1" dirty="0">
                <a:solidFill>
                  <a:schemeClr val="tx1"/>
                </a:solidFill>
              </a:rPr>
              <a:t> » « Les gens ne comprennent pas. Tout mon réseau, ce sont tous des gens qui ont du boulot. </a:t>
            </a:r>
            <a:r>
              <a:rPr lang="fr-BE" sz="2800" b="1" i="1" dirty="0">
                <a:solidFill>
                  <a:schemeClr val="tx1"/>
                </a:solidFill>
              </a:rPr>
              <a:t>Il faut tout le temps se justifier dans tout.</a:t>
            </a:r>
            <a:r>
              <a:rPr lang="fr-BE" sz="2800" i="1" dirty="0">
                <a:solidFill>
                  <a:schemeClr val="tx1"/>
                </a:solidFill>
              </a:rPr>
              <a:t> » </a:t>
            </a:r>
            <a:r>
              <a:rPr lang="fr-BE" sz="2800" dirty="0">
                <a:solidFill>
                  <a:schemeClr val="tx1"/>
                </a:solidFill>
              </a:rPr>
              <a:t>(Caroline, assistante sociale dans un service d’aide familiale, 45+, santé)</a:t>
            </a:r>
          </a:p>
          <a:p>
            <a:r>
              <a:rPr lang="fr-BE" sz="2800" i="1" dirty="0">
                <a:solidFill>
                  <a:schemeClr val="tx1"/>
                </a:solidFill>
              </a:rPr>
              <a:t>« … depuis le congé de maternité de ma petite, ça va faire deux ans ! Et là je me dis, ça fait quand même beaucoup de temps sans avoir une activité professionnelle au quotidien, et ça manque ! (…) Il y a </a:t>
            </a:r>
            <a:r>
              <a:rPr lang="fr-BE" sz="2800" b="1" i="1" dirty="0">
                <a:solidFill>
                  <a:schemeClr val="tx1"/>
                </a:solidFill>
              </a:rPr>
              <a:t>cette peur de décrocher un petit peu, et se dire, </a:t>
            </a:r>
            <a:r>
              <a:rPr lang="fr-BE" sz="2800" b="1" i="1" dirty="0" err="1">
                <a:solidFill>
                  <a:schemeClr val="tx1"/>
                </a:solidFill>
              </a:rPr>
              <a:t>olà</a:t>
            </a:r>
            <a:r>
              <a:rPr lang="fr-BE" sz="2800" b="1" i="1" dirty="0">
                <a:solidFill>
                  <a:schemeClr val="tx1"/>
                </a:solidFill>
              </a:rPr>
              <a:t>, il faut quand même garder un rythme ! </a:t>
            </a:r>
            <a:r>
              <a:rPr lang="fr-BE" sz="2800" i="1" dirty="0">
                <a:solidFill>
                  <a:schemeClr val="tx1"/>
                </a:solidFill>
              </a:rPr>
              <a:t>» </a:t>
            </a:r>
            <a:r>
              <a:rPr lang="fr-BE" sz="2800" dirty="0">
                <a:solidFill>
                  <a:schemeClr val="tx1"/>
                </a:solidFill>
              </a:rPr>
              <a:t>(Lucille, gestionnaire de projets dans le secteur de l’immigration, sans emploi)</a:t>
            </a:r>
          </a:p>
          <a:p>
            <a:endParaRPr lang="fr-BE" sz="3200" dirty="0">
              <a:solidFill>
                <a:schemeClr val="tx1"/>
              </a:solidFill>
            </a:endParaRPr>
          </a:p>
        </p:txBody>
      </p:sp>
    </p:spTree>
    <p:extLst>
      <p:ext uri="{BB962C8B-B14F-4D97-AF65-F5344CB8AC3E}">
        <p14:creationId xmlns:p14="http://schemas.microsoft.com/office/powerpoint/2010/main" val="24568098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24A19D-74EA-4FFF-8ED9-C484C00A6C21}"/>
              </a:ext>
            </a:extLst>
          </p:cNvPr>
          <p:cNvSpPr>
            <a:spLocks noGrp="1"/>
          </p:cNvSpPr>
          <p:nvPr>
            <p:ph type="title"/>
          </p:nvPr>
        </p:nvSpPr>
        <p:spPr>
          <a:xfrm>
            <a:off x="460587" y="153005"/>
            <a:ext cx="10901679" cy="859366"/>
          </a:xfrm>
        </p:spPr>
        <p:txBody>
          <a:bodyPr>
            <a:normAutofit/>
          </a:bodyPr>
          <a:lstStyle/>
          <a:p>
            <a:r>
              <a:rPr lang="fr-BE" dirty="0"/>
              <a:t>La période de transition: pas toujours facile à vivre</a:t>
            </a:r>
          </a:p>
        </p:txBody>
      </p:sp>
      <p:sp>
        <p:nvSpPr>
          <p:cNvPr id="3" name="Espace réservé du contenu 2">
            <a:extLst>
              <a:ext uri="{FF2B5EF4-FFF2-40B4-BE49-F238E27FC236}">
                <a16:creationId xmlns:a16="http://schemas.microsoft.com/office/drawing/2014/main" id="{2BBDEFEF-61E8-4747-936A-AABC0B99512D}"/>
              </a:ext>
            </a:extLst>
          </p:cNvPr>
          <p:cNvSpPr>
            <a:spLocks noGrp="1"/>
          </p:cNvSpPr>
          <p:nvPr>
            <p:ph idx="1"/>
          </p:nvPr>
        </p:nvSpPr>
        <p:spPr>
          <a:xfrm>
            <a:off x="212936" y="1012371"/>
            <a:ext cx="11518477" cy="5688995"/>
          </a:xfrm>
        </p:spPr>
        <p:txBody>
          <a:bodyPr>
            <a:noAutofit/>
          </a:bodyPr>
          <a:lstStyle/>
          <a:p>
            <a:r>
              <a:rPr lang="fr-BE" sz="3200" i="1" dirty="0">
                <a:solidFill>
                  <a:schemeClr val="tx1"/>
                </a:solidFill>
              </a:rPr>
              <a:t>« c’est compliqué, parce qu’on est dans </a:t>
            </a:r>
            <a:r>
              <a:rPr lang="fr-BE" sz="3200" b="1" i="1" dirty="0">
                <a:solidFill>
                  <a:schemeClr val="tx1"/>
                </a:solidFill>
              </a:rPr>
              <a:t>la phase test de création</a:t>
            </a:r>
            <a:r>
              <a:rPr lang="fr-BE" sz="3200" i="1" dirty="0">
                <a:solidFill>
                  <a:schemeClr val="tx1"/>
                </a:solidFill>
              </a:rPr>
              <a:t>, et donc il faudra encore un peu de temps pour se dire… » </a:t>
            </a:r>
            <a:r>
              <a:rPr lang="fr-BE" sz="3200" dirty="0">
                <a:solidFill>
                  <a:schemeClr val="tx1"/>
                </a:solidFill>
              </a:rPr>
              <a:t>(Mathieu, éducateur dans un SRJ, 45+, santé)</a:t>
            </a:r>
          </a:p>
          <a:p>
            <a:r>
              <a:rPr lang="fr-FR" sz="3200" i="1" dirty="0">
                <a:solidFill>
                  <a:schemeClr val="tx1"/>
                </a:solidFill>
              </a:rPr>
              <a:t>« Je suis perdue, (…), je sais pas comment, </a:t>
            </a:r>
            <a:r>
              <a:rPr lang="fr-FR" sz="3200" b="1" i="1" dirty="0">
                <a:solidFill>
                  <a:schemeClr val="tx1"/>
                </a:solidFill>
              </a:rPr>
              <a:t>parce que je n'ai pas mis en place tout ce que je suis censée mettre en place </a:t>
            </a:r>
            <a:r>
              <a:rPr lang="fr-FR" sz="3200" i="1" dirty="0">
                <a:solidFill>
                  <a:schemeClr val="tx1"/>
                </a:solidFill>
              </a:rPr>
              <a:t>que là je n'ai pas encore lancé d'activité et que voilà, je ne sais pas si j'aurai des clients et </a:t>
            </a:r>
            <a:r>
              <a:rPr lang="fr-FR" sz="3200" i="1" dirty="0" err="1">
                <a:solidFill>
                  <a:schemeClr val="tx1"/>
                </a:solidFill>
              </a:rPr>
              <a:t>et</a:t>
            </a:r>
            <a:r>
              <a:rPr lang="fr-FR" sz="3200" i="1" dirty="0">
                <a:solidFill>
                  <a:schemeClr val="tx1"/>
                </a:solidFill>
              </a:rPr>
              <a:t> donc. »</a:t>
            </a:r>
            <a:r>
              <a:rPr lang="fr-FR" sz="3200" dirty="0">
                <a:solidFill>
                  <a:schemeClr val="tx1"/>
                </a:solidFill>
              </a:rPr>
              <a:t> (Colette, responsable dans un centre d’action interculturelle, CESS MAX)</a:t>
            </a:r>
            <a:endParaRPr lang="fr-BE" sz="3200" dirty="0">
              <a:solidFill>
                <a:schemeClr val="tx1"/>
              </a:solidFill>
            </a:endParaRPr>
          </a:p>
        </p:txBody>
      </p:sp>
    </p:spTree>
    <p:extLst>
      <p:ext uri="{BB962C8B-B14F-4D97-AF65-F5344CB8AC3E}">
        <p14:creationId xmlns:p14="http://schemas.microsoft.com/office/powerpoint/2010/main" val="400584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241FD7-35A5-4D64-9D3A-567F5D46A956}"/>
              </a:ext>
            </a:extLst>
          </p:cNvPr>
          <p:cNvSpPr>
            <a:spLocks noGrp="1"/>
          </p:cNvSpPr>
          <p:nvPr>
            <p:ph type="title"/>
          </p:nvPr>
        </p:nvSpPr>
        <p:spPr>
          <a:xfrm>
            <a:off x="677334" y="0"/>
            <a:ext cx="8596668" cy="816638"/>
          </a:xfrm>
        </p:spPr>
        <p:txBody>
          <a:bodyPr/>
          <a:lstStyle/>
          <a:p>
            <a:r>
              <a:rPr lang="fr-BE" dirty="0"/>
              <a:t>La phase de transition comme « deuil »</a:t>
            </a:r>
          </a:p>
        </p:txBody>
      </p:sp>
      <p:sp>
        <p:nvSpPr>
          <p:cNvPr id="3" name="Espace réservé du contenu 2">
            <a:extLst>
              <a:ext uri="{FF2B5EF4-FFF2-40B4-BE49-F238E27FC236}">
                <a16:creationId xmlns:a16="http://schemas.microsoft.com/office/drawing/2014/main" id="{C0B7EF12-CCAD-4AC1-894B-D71926B154C8}"/>
              </a:ext>
            </a:extLst>
          </p:cNvPr>
          <p:cNvSpPr>
            <a:spLocks noGrp="1"/>
          </p:cNvSpPr>
          <p:nvPr>
            <p:ph idx="1"/>
          </p:nvPr>
        </p:nvSpPr>
        <p:spPr>
          <a:xfrm>
            <a:off x="677333" y="816638"/>
            <a:ext cx="10820400" cy="6041362"/>
          </a:xfrm>
        </p:spPr>
        <p:txBody>
          <a:bodyPr>
            <a:normAutofit lnSpcReduction="10000"/>
          </a:bodyPr>
          <a:lstStyle/>
          <a:p>
            <a:r>
              <a:rPr lang="fr-FR" sz="2400" i="1" dirty="0">
                <a:solidFill>
                  <a:schemeClr val="tx1"/>
                </a:solidFill>
              </a:rPr>
              <a:t>« </a:t>
            </a:r>
            <a:r>
              <a:rPr lang="fr-FR" sz="2400" b="1" i="1" dirty="0">
                <a:solidFill>
                  <a:schemeClr val="tx1"/>
                </a:solidFill>
              </a:rPr>
              <a:t>le deuil portant sur la fonction de soignant</a:t>
            </a:r>
            <a:r>
              <a:rPr lang="fr-FR" sz="2400" i="1" dirty="0">
                <a:solidFill>
                  <a:schemeClr val="tx1"/>
                </a:solidFill>
              </a:rPr>
              <a:t>. Voilà, parce que j’ai fait un parcours, un beau parcours, j’ai appris beaucoup de choses, je suis sortie de là, je vais dire… enfin, c’est un travail qui m’a valorisée toute ma vie et que, je me suis rendu compte, quand j’ai fait le bilan, qu’en fait j’étais plongée que dans mon travail ! Que tout ce qu’il y avait autour, bin, ça comptait, mais ça comptait pas tellement ! Voilà… et puis, </a:t>
            </a:r>
            <a:r>
              <a:rPr lang="fr-FR" sz="2400" b="1" i="1" dirty="0">
                <a:solidFill>
                  <a:schemeClr val="tx1"/>
                </a:solidFill>
              </a:rPr>
              <a:t>quand j’ai commencé moi-même à être malade</a:t>
            </a:r>
            <a:r>
              <a:rPr lang="fr-FR" sz="2400" i="1" dirty="0">
                <a:solidFill>
                  <a:schemeClr val="tx1"/>
                </a:solidFill>
              </a:rPr>
              <a:t>, bin je me suis… quand je suis restée ici, c’est là que j’ai vu que… ah merde, il y a pas que là bas ! Il y a tout ce qu’il y a autour ! Et… Et voilà quoi ! C’est pas que je ne donnais pas ici ! Mais pas assez ! Moi on pouvait m’appeler à n’importe quelle heure, je partais travailler ! Voilà ! Parce que c’était comme ça, c’était ma passion quoi ! (…) </a:t>
            </a:r>
            <a:r>
              <a:rPr lang="fr-FR" sz="2400" b="1" i="1" dirty="0">
                <a:solidFill>
                  <a:schemeClr val="tx1"/>
                </a:solidFill>
              </a:rPr>
              <a:t>Le deuil je l’ai fait, d’ailleurs j’ai dit, je ne veux plus me retrouver en tant que soignant ! C’est fini ! J’ai fermé une porte ! Parce que je me suis rendu compte que ça m’a mangé ! </a:t>
            </a:r>
            <a:r>
              <a:rPr lang="fr-FR" sz="2400" i="1" dirty="0">
                <a:solidFill>
                  <a:schemeClr val="tx1"/>
                </a:solidFill>
              </a:rPr>
              <a:t>Et quand j’ai fait ma courbe d’évaluation, cette fameuse courbe entre vie privée et professionnelle, bin c’est vrai que, j’ai pu monter très haut, mais je suis descendu parfois très bas (…) » </a:t>
            </a:r>
            <a:r>
              <a:rPr lang="fr-FR" sz="2400" dirty="0">
                <a:solidFill>
                  <a:schemeClr val="tx1"/>
                </a:solidFill>
              </a:rPr>
              <a:t>(Liliane, Infirmière en MRS, 45+, santé)</a:t>
            </a:r>
          </a:p>
          <a:p>
            <a:endParaRPr lang="fr-BE" dirty="0"/>
          </a:p>
        </p:txBody>
      </p:sp>
    </p:spTree>
    <p:extLst>
      <p:ext uri="{BB962C8B-B14F-4D97-AF65-F5344CB8AC3E}">
        <p14:creationId xmlns:p14="http://schemas.microsoft.com/office/powerpoint/2010/main" val="26660556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EE4B26DB-9381-46D3-913A-54F71CACF39C}"/>
              </a:ext>
            </a:extLst>
          </p:cNvPr>
          <p:cNvSpPr>
            <a:spLocks noGrp="1"/>
          </p:cNvSpPr>
          <p:nvPr>
            <p:ph type="title"/>
          </p:nvPr>
        </p:nvSpPr>
        <p:spPr>
          <a:xfrm>
            <a:off x="1506250" y="0"/>
            <a:ext cx="9144000" cy="1143000"/>
          </a:xfrm>
        </p:spPr>
        <p:txBody>
          <a:bodyPr>
            <a:noAutofit/>
          </a:bodyPr>
          <a:lstStyle/>
          <a:p>
            <a:r>
              <a:rPr lang="fr-BE" dirty="0"/>
              <a:t>3.6. Changement des représentations</a:t>
            </a:r>
            <a:br>
              <a:rPr lang="fr-BE" dirty="0"/>
            </a:br>
            <a:endParaRPr lang="fr-BE" dirty="0"/>
          </a:p>
        </p:txBody>
      </p:sp>
      <p:sp>
        <p:nvSpPr>
          <p:cNvPr id="3" name="Espace réservé du contenu 2">
            <a:extLst>
              <a:ext uri="{FF2B5EF4-FFF2-40B4-BE49-F238E27FC236}">
                <a16:creationId xmlns:a16="http://schemas.microsoft.com/office/drawing/2014/main" id="{404AC6A3-9416-4F50-AC3C-7489BA6A9C18}"/>
              </a:ext>
            </a:extLst>
          </p:cNvPr>
          <p:cNvSpPr>
            <a:spLocks noGrp="1"/>
          </p:cNvSpPr>
          <p:nvPr>
            <p:ph idx="1"/>
          </p:nvPr>
        </p:nvSpPr>
        <p:spPr>
          <a:xfrm>
            <a:off x="677334" y="1143001"/>
            <a:ext cx="8596668" cy="4898362"/>
          </a:xfrm>
        </p:spPr>
        <p:txBody>
          <a:bodyPr/>
          <a:lstStyle/>
          <a:p>
            <a:pPr marL="0" indent="0">
              <a:buNone/>
            </a:pPr>
            <a:r>
              <a:rPr lang="fr-BE" sz="2800" dirty="0">
                <a:solidFill>
                  <a:schemeClr val="tx1"/>
                </a:solidFill>
              </a:rPr>
              <a:t>3.6.1.	Une meilleure connaissance de sa personnalité au travail</a:t>
            </a:r>
          </a:p>
          <a:p>
            <a:pPr marL="0" indent="0">
              <a:buNone/>
            </a:pPr>
            <a:r>
              <a:rPr lang="fr-BE" sz="2800" dirty="0">
                <a:solidFill>
                  <a:schemeClr val="tx1"/>
                </a:solidFill>
              </a:rPr>
              <a:t>3.6.2.	Une plus grande confiance en soi</a:t>
            </a:r>
          </a:p>
          <a:p>
            <a:pPr marL="0" indent="0">
              <a:buNone/>
            </a:pPr>
            <a:r>
              <a:rPr lang="fr-BE" sz="2800" dirty="0">
                <a:solidFill>
                  <a:schemeClr val="tx1"/>
                </a:solidFill>
              </a:rPr>
              <a:t>3.6.3.	Une autre lecture de la situation professionnelle</a:t>
            </a:r>
          </a:p>
        </p:txBody>
      </p:sp>
    </p:spTree>
    <p:extLst>
      <p:ext uri="{BB962C8B-B14F-4D97-AF65-F5344CB8AC3E}">
        <p14:creationId xmlns:p14="http://schemas.microsoft.com/office/powerpoint/2010/main" val="11131401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9FAD83D9-12B2-45DE-8741-101DD5D462C6}"/>
              </a:ext>
            </a:extLst>
          </p:cNvPr>
          <p:cNvSpPr>
            <a:spLocks noGrp="1"/>
          </p:cNvSpPr>
          <p:nvPr>
            <p:ph type="title"/>
          </p:nvPr>
        </p:nvSpPr>
        <p:spPr>
          <a:xfrm>
            <a:off x="1506250" y="0"/>
            <a:ext cx="9144000" cy="1143000"/>
          </a:xfrm>
        </p:spPr>
        <p:txBody>
          <a:bodyPr>
            <a:noAutofit/>
          </a:bodyPr>
          <a:lstStyle/>
          <a:p>
            <a:r>
              <a:rPr lang="fr-BE" dirty="0"/>
              <a:t>3.6.1. Une meilleure connaissance de sa personnalité au travail</a:t>
            </a:r>
          </a:p>
        </p:txBody>
      </p:sp>
      <p:sp>
        <p:nvSpPr>
          <p:cNvPr id="3" name="Espace réservé du contenu 2">
            <a:extLst>
              <a:ext uri="{FF2B5EF4-FFF2-40B4-BE49-F238E27FC236}">
                <a16:creationId xmlns:a16="http://schemas.microsoft.com/office/drawing/2014/main" id="{FF5F0C52-CCA3-4EF4-84FA-C6F52F1468DC}"/>
              </a:ext>
            </a:extLst>
          </p:cNvPr>
          <p:cNvSpPr>
            <a:spLocks noGrp="1"/>
          </p:cNvSpPr>
          <p:nvPr>
            <p:ph idx="1"/>
          </p:nvPr>
        </p:nvSpPr>
        <p:spPr>
          <a:xfrm>
            <a:off x="514082" y="1270000"/>
            <a:ext cx="10458718" cy="6248398"/>
          </a:xfrm>
        </p:spPr>
        <p:txBody>
          <a:bodyPr>
            <a:normAutofit/>
          </a:bodyPr>
          <a:lstStyle/>
          <a:p>
            <a:r>
              <a:rPr lang="fr-BE" sz="3200" i="1" dirty="0">
                <a:solidFill>
                  <a:schemeClr val="tx1"/>
                </a:solidFill>
              </a:rPr>
              <a:t>« Bin, j’ai toujours fonctionné comme ça, mais sans le comprendre quoi, sans, sans… et le fait vraiment de mettre le doigt là-dessus, ça a vraiment changé ma vie ! Oui vraiment, j’ai vraiment senti, fiou, un </a:t>
            </a:r>
            <a:r>
              <a:rPr lang="fr-BE" sz="3200" b="1" i="1" dirty="0">
                <a:solidFill>
                  <a:schemeClr val="tx1"/>
                </a:solidFill>
              </a:rPr>
              <a:t>soulagement</a:t>
            </a:r>
            <a:r>
              <a:rPr lang="fr-BE" sz="3200" i="1" dirty="0">
                <a:solidFill>
                  <a:schemeClr val="tx1"/>
                </a:solidFill>
              </a:rPr>
              <a:t> de me dire, voilà quoi, </a:t>
            </a:r>
            <a:r>
              <a:rPr lang="fr-BE" sz="3200" b="1" i="1" dirty="0">
                <a:solidFill>
                  <a:schemeClr val="tx1"/>
                </a:solidFill>
              </a:rPr>
              <a:t>il y a une explication, et d’être beaucoup plus conciliant, compréhensif… avec tout le monde</a:t>
            </a:r>
            <a:r>
              <a:rPr lang="fr-BE" sz="3200" i="1" dirty="0">
                <a:solidFill>
                  <a:schemeClr val="tx1"/>
                </a:solidFill>
              </a:rPr>
              <a:t>, et bin voilà… » </a:t>
            </a:r>
            <a:r>
              <a:rPr lang="fr-BE" sz="3200" dirty="0">
                <a:solidFill>
                  <a:schemeClr val="tx1"/>
                </a:solidFill>
              </a:rPr>
              <a:t>(Bernard, éducateur dans une organisation de jeunesse, 45+, santé)</a:t>
            </a:r>
          </a:p>
          <a:p>
            <a:pPr marL="0" indent="0">
              <a:buNone/>
            </a:pPr>
            <a:endParaRPr lang="fr-BE" dirty="0"/>
          </a:p>
        </p:txBody>
      </p:sp>
    </p:spTree>
    <p:extLst>
      <p:ext uri="{BB962C8B-B14F-4D97-AF65-F5344CB8AC3E}">
        <p14:creationId xmlns:p14="http://schemas.microsoft.com/office/powerpoint/2010/main" val="13115360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9FAD83D9-12B2-45DE-8741-101DD5D462C6}"/>
              </a:ext>
            </a:extLst>
          </p:cNvPr>
          <p:cNvSpPr>
            <a:spLocks noGrp="1"/>
          </p:cNvSpPr>
          <p:nvPr>
            <p:ph type="title"/>
          </p:nvPr>
        </p:nvSpPr>
        <p:spPr>
          <a:xfrm>
            <a:off x="1506250" y="0"/>
            <a:ext cx="9144000" cy="1143000"/>
          </a:xfrm>
        </p:spPr>
        <p:txBody>
          <a:bodyPr>
            <a:noAutofit/>
          </a:bodyPr>
          <a:lstStyle/>
          <a:p>
            <a:r>
              <a:rPr lang="fr-BE" dirty="0"/>
              <a:t>3.6.1. Une meilleure connaissance de sa personnalité au travail</a:t>
            </a:r>
          </a:p>
        </p:txBody>
      </p:sp>
      <p:sp>
        <p:nvSpPr>
          <p:cNvPr id="3" name="Espace réservé du contenu 2">
            <a:extLst>
              <a:ext uri="{FF2B5EF4-FFF2-40B4-BE49-F238E27FC236}">
                <a16:creationId xmlns:a16="http://schemas.microsoft.com/office/drawing/2014/main" id="{FF5F0C52-CCA3-4EF4-84FA-C6F52F1468DC}"/>
              </a:ext>
            </a:extLst>
          </p:cNvPr>
          <p:cNvSpPr>
            <a:spLocks noGrp="1"/>
          </p:cNvSpPr>
          <p:nvPr>
            <p:ph idx="1"/>
          </p:nvPr>
        </p:nvSpPr>
        <p:spPr>
          <a:xfrm>
            <a:off x="514082" y="1329265"/>
            <a:ext cx="10458718" cy="6189133"/>
          </a:xfrm>
        </p:spPr>
        <p:txBody>
          <a:bodyPr>
            <a:normAutofit/>
          </a:bodyPr>
          <a:lstStyle/>
          <a:p>
            <a:r>
              <a:rPr lang="fr-FR" sz="2800" i="1" dirty="0">
                <a:solidFill>
                  <a:schemeClr val="tx1"/>
                </a:solidFill>
              </a:rPr>
              <a:t>« </a:t>
            </a:r>
            <a:r>
              <a:rPr lang="fr-FR" sz="2800" b="1" i="1" dirty="0">
                <a:solidFill>
                  <a:schemeClr val="tx1"/>
                </a:solidFill>
              </a:rPr>
              <a:t>Ca aussi, le bilan m'a permis de, de découvrir</a:t>
            </a:r>
            <a:r>
              <a:rPr lang="fr-FR" sz="2800" i="1" dirty="0">
                <a:solidFill>
                  <a:schemeClr val="tx1"/>
                </a:solidFill>
              </a:rPr>
              <a:t>. Je ne savais pas du tout. Euh, elle m'a expliqué qu'il y avait </a:t>
            </a:r>
            <a:r>
              <a:rPr lang="fr-FR" sz="2800" b="1" i="1" dirty="0">
                <a:solidFill>
                  <a:schemeClr val="tx1"/>
                </a:solidFill>
              </a:rPr>
              <a:t>2 types de fonctionnement en terme de personnalité</a:t>
            </a:r>
            <a:r>
              <a:rPr lang="fr-FR" sz="2800" i="1" dirty="0">
                <a:solidFill>
                  <a:schemeClr val="tx1"/>
                </a:solidFill>
              </a:rPr>
              <a:t>, il y a les gens qui fonctionnent dans ce qu'elle appelait … la vision linéaire (…) Donc une chose va amener une autre, (…) Elle dit les gens qui sont qui sont dans un autre type de fonctionnement et je suis clairement comme ça, (…) Elle dit, c'est des personnes qui vont penser à un truc, puis un autre, un autre, un autre (…) et c'est pour ça que, parfois certaines personnes ont du mal à me suivre (rire) » </a:t>
            </a:r>
            <a:r>
              <a:rPr lang="fr-FR" sz="2800" dirty="0">
                <a:solidFill>
                  <a:schemeClr val="tx1"/>
                </a:solidFill>
              </a:rPr>
              <a:t>(Colette, responsable dans un centre d’action interculturelle, CESS MAX)</a:t>
            </a:r>
          </a:p>
          <a:p>
            <a:pPr marL="0" indent="0">
              <a:buNone/>
            </a:pPr>
            <a:endParaRPr lang="fr-BE" dirty="0"/>
          </a:p>
        </p:txBody>
      </p:sp>
    </p:spTree>
    <p:extLst>
      <p:ext uri="{BB962C8B-B14F-4D97-AF65-F5344CB8AC3E}">
        <p14:creationId xmlns:p14="http://schemas.microsoft.com/office/powerpoint/2010/main" val="139127131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9FAD83D9-12B2-45DE-8741-101DD5D462C6}"/>
              </a:ext>
            </a:extLst>
          </p:cNvPr>
          <p:cNvSpPr>
            <a:spLocks noGrp="1"/>
          </p:cNvSpPr>
          <p:nvPr>
            <p:ph type="title"/>
          </p:nvPr>
        </p:nvSpPr>
        <p:spPr>
          <a:xfrm>
            <a:off x="1506250" y="0"/>
            <a:ext cx="9144000" cy="1143000"/>
          </a:xfrm>
        </p:spPr>
        <p:txBody>
          <a:bodyPr>
            <a:noAutofit/>
          </a:bodyPr>
          <a:lstStyle/>
          <a:p>
            <a:r>
              <a:rPr lang="fr-BE" dirty="0"/>
              <a:t>3.6.1. Une meilleure connaissance de sa personnalité au travail</a:t>
            </a:r>
          </a:p>
        </p:txBody>
      </p:sp>
      <p:sp>
        <p:nvSpPr>
          <p:cNvPr id="3" name="Espace réservé du contenu 2">
            <a:extLst>
              <a:ext uri="{FF2B5EF4-FFF2-40B4-BE49-F238E27FC236}">
                <a16:creationId xmlns:a16="http://schemas.microsoft.com/office/drawing/2014/main" id="{FF5F0C52-CCA3-4EF4-84FA-C6F52F1468DC}"/>
              </a:ext>
            </a:extLst>
          </p:cNvPr>
          <p:cNvSpPr>
            <a:spLocks noGrp="1"/>
          </p:cNvSpPr>
          <p:nvPr>
            <p:ph idx="1"/>
          </p:nvPr>
        </p:nvSpPr>
        <p:spPr>
          <a:xfrm>
            <a:off x="514082" y="1509204"/>
            <a:ext cx="10458718" cy="6009194"/>
          </a:xfrm>
        </p:spPr>
        <p:txBody>
          <a:bodyPr>
            <a:normAutofit/>
          </a:bodyPr>
          <a:lstStyle/>
          <a:p>
            <a:r>
              <a:rPr lang="fr-BE" sz="2800" i="1" dirty="0">
                <a:solidFill>
                  <a:schemeClr val="tx1"/>
                </a:solidFill>
              </a:rPr>
              <a:t>« le transfert des compétences que j’ai acquises durant ce BC, heu… comment dire ? </a:t>
            </a:r>
            <a:r>
              <a:rPr lang="fr-BE" sz="2800" b="1" i="1" dirty="0">
                <a:solidFill>
                  <a:schemeClr val="tx1"/>
                </a:solidFill>
              </a:rPr>
              <a:t>se développe encore aujourd’hui ! </a:t>
            </a:r>
            <a:r>
              <a:rPr lang="fr-BE" sz="2800" i="1" dirty="0">
                <a:solidFill>
                  <a:schemeClr val="tx1"/>
                </a:solidFill>
              </a:rPr>
              <a:t>(…) je me dit, bin tiens, au niveau de la collaboration, dans mes interactions, même en pleine réunion zoom, je vois parfois mes limites, </a:t>
            </a:r>
            <a:r>
              <a:rPr lang="fr-BE" sz="2800" b="1" i="1" dirty="0">
                <a:solidFill>
                  <a:schemeClr val="tx1"/>
                </a:solidFill>
              </a:rPr>
              <a:t>je prends conscience de certains comportements que j’ai</a:t>
            </a:r>
            <a:r>
              <a:rPr lang="fr-BE" sz="2800" i="1" dirty="0">
                <a:solidFill>
                  <a:schemeClr val="tx1"/>
                </a:solidFill>
              </a:rPr>
              <a:t>, et du coup </a:t>
            </a:r>
            <a:r>
              <a:rPr lang="fr-BE" sz="2800" b="1" i="1" dirty="0">
                <a:solidFill>
                  <a:schemeClr val="tx1"/>
                </a:solidFill>
              </a:rPr>
              <a:t>j’ai toujours cette référence à ces tests</a:t>
            </a:r>
            <a:r>
              <a:rPr lang="fr-BE" sz="2800" i="1" dirty="0">
                <a:solidFill>
                  <a:schemeClr val="tx1"/>
                </a:solidFill>
              </a:rPr>
              <a:t>, à ces éléments qui ont été relevés et qui me font dire, bin tiens, qui attirent mon attention, et qui… voilà, c’est comme si je voyais des exemples dans ma vie quotidienne qui illustrent finalement ces tests assez théoriques ! » </a:t>
            </a:r>
            <a:r>
              <a:rPr lang="fr-BE" sz="2800" dirty="0">
                <a:solidFill>
                  <a:schemeClr val="tx1"/>
                </a:solidFill>
              </a:rPr>
              <a:t>(Emilie, formatrice dans un CISP, 45+, santé)</a:t>
            </a:r>
          </a:p>
          <a:p>
            <a:pPr marL="0" indent="0">
              <a:buNone/>
            </a:pPr>
            <a:endParaRPr lang="fr-BE" dirty="0"/>
          </a:p>
        </p:txBody>
      </p:sp>
    </p:spTree>
    <p:extLst>
      <p:ext uri="{BB962C8B-B14F-4D97-AF65-F5344CB8AC3E}">
        <p14:creationId xmlns:p14="http://schemas.microsoft.com/office/powerpoint/2010/main" val="93786275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107936"/>
            <a:ext cx="8596668" cy="1320800"/>
          </a:xfrm>
        </p:spPr>
        <p:txBody>
          <a:bodyPr/>
          <a:lstStyle/>
          <a:p>
            <a:r>
              <a:rPr lang="fr-BE" dirty="0"/>
              <a:t>1. Méthodologie de l’évaluation</a:t>
            </a:r>
          </a:p>
        </p:txBody>
      </p:sp>
      <p:sp>
        <p:nvSpPr>
          <p:cNvPr id="3" name="Espace réservé du contenu 2"/>
          <p:cNvSpPr>
            <a:spLocks noGrp="1"/>
          </p:cNvSpPr>
          <p:nvPr>
            <p:ph idx="1"/>
          </p:nvPr>
        </p:nvSpPr>
        <p:spPr>
          <a:xfrm>
            <a:off x="609601" y="937669"/>
            <a:ext cx="9517803" cy="6191264"/>
          </a:xfrm>
        </p:spPr>
        <p:txBody>
          <a:bodyPr>
            <a:normAutofit/>
          </a:bodyPr>
          <a:lstStyle/>
          <a:p>
            <a:pPr marL="0" indent="0" algn="just">
              <a:buNone/>
            </a:pPr>
            <a:r>
              <a:rPr lang="fr-BE" sz="2800" b="1" dirty="0">
                <a:solidFill>
                  <a:schemeClr val="tx1"/>
                </a:solidFill>
              </a:rPr>
              <a:t>Comparaison AVANT-APRES</a:t>
            </a:r>
          </a:p>
          <a:p>
            <a:pPr algn="just"/>
            <a:r>
              <a:rPr lang="fr-BE" sz="2800" b="1" dirty="0">
                <a:solidFill>
                  <a:schemeClr val="tx1"/>
                </a:solidFill>
              </a:rPr>
              <a:t>Etude statistique</a:t>
            </a:r>
            <a:r>
              <a:rPr lang="fr-BE" sz="2800" dirty="0">
                <a:solidFill>
                  <a:schemeClr val="tx1"/>
                </a:solidFill>
              </a:rPr>
              <a:t>: questionnaire « Avant-Après » à destination des participants au BC</a:t>
            </a:r>
            <a:endParaRPr lang="fr-BE" sz="2800" dirty="0">
              <a:solidFill>
                <a:schemeClr val="tx1"/>
              </a:solidFill>
              <a:sym typeface="Wingdings" pitchFamily="2" charset="2"/>
            </a:endParaRPr>
          </a:p>
          <a:p>
            <a:pPr algn="just">
              <a:buNone/>
            </a:pPr>
            <a:r>
              <a:rPr lang="fr-BE" sz="2800" dirty="0">
                <a:solidFill>
                  <a:schemeClr val="tx1"/>
                </a:solidFill>
                <a:sym typeface="Wingdings" pitchFamily="2" charset="2"/>
              </a:rPr>
              <a:t> </a:t>
            </a:r>
            <a:r>
              <a:rPr lang="fr-BE" sz="2800" b="1" dirty="0">
                <a:solidFill>
                  <a:schemeClr val="tx1"/>
                </a:solidFill>
                <a:sym typeface="Wingdings" pitchFamily="2" charset="2"/>
              </a:rPr>
              <a:t>727 correspondances avant-après</a:t>
            </a:r>
            <a:r>
              <a:rPr lang="fr-BE" sz="2800" dirty="0">
                <a:solidFill>
                  <a:schemeClr val="tx1"/>
                </a:solidFill>
                <a:sym typeface="Wingdings" pitchFamily="2" charset="2"/>
              </a:rPr>
              <a:t>.</a:t>
            </a:r>
          </a:p>
          <a:p>
            <a:pPr algn="just"/>
            <a:r>
              <a:rPr lang="fr-BE" sz="2800" b="1" dirty="0">
                <a:solidFill>
                  <a:schemeClr val="tx1"/>
                </a:solidFill>
                <a:sym typeface="Wingdings" pitchFamily="2" charset="2"/>
              </a:rPr>
              <a:t>Etude qualitative</a:t>
            </a:r>
            <a:r>
              <a:rPr lang="fr-BE" sz="2800" dirty="0">
                <a:solidFill>
                  <a:schemeClr val="tx1"/>
                </a:solidFill>
                <a:sym typeface="Wingdings" pitchFamily="2" charset="2"/>
              </a:rPr>
              <a:t>: 44 entretiens avant, 36 entretiens après (</a:t>
            </a:r>
            <a:r>
              <a:rPr lang="fr-BE" sz="2800" b="1" dirty="0">
                <a:solidFill>
                  <a:schemeClr val="tx1"/>
                </a:solidFill>
                <a:sym typeface="Wingdings" pitchFamily="2" charset="2"/>
              </a:rPr>
              <a:t>36 correspondances avant-après</a:t>
            </a:r>
            <a:r>
              <a:rPr lang="fr-BE" sz="2800" dirty="0">
                <a:solidFill>
                  <a:schemeClr val="tx1"/>
                </a:solidFill>
                <a:sym typeface="Wingdings" pitchFamily="2" charset="2"/>
              </a:rPr>
              <a:t>).</a:t>
            </a:r>
          </a:p>
          <a:p>
            <a:pPr algn="just"/>
            <a:r>
              <a:rPr lang="fr-BE" sz="2800" b="1" dirty="0">
                <a:solidFill>
                  <a:schemeClr val="tx1"/>
                </a:solidFill>
                <a:sym typeface="Wingdings" pitchFamily="2" charset="2"/>
              </a:rPr>
              <a:t>Investigations auprès des employeurs </a:t>
            </a:r>
            <a:r>
              <a:rPr lang="fr-BE" sz="2800" dirty="0">
                <a:solidFill>
                  <a:schemeClr val="tx1"/>
                </a:solidFill>
                <a:sym typeface="Wingdings" pitchFamily="2" charset="2"/>
              </a:rPr>
              <a:t>de certains participants au Bilan de Compétences (</a:t>
            </a:r>
            <a:r>
              <a:rPr lang="fr-BE" sz="2800" b="1" dirty="0">
                <a:solidFill>
                  <a:schemeClr val="tx1"/>
                </a:solidFill>
                <a:sym typeface="Wingdings" pitchFamily="2" charset="2"/>
              </a:rPr>
              <a:t>9 entretiens</a:t>
            </a:r>
            <a:r>
              <a:rPr lang="fr-BE" sz="2800" dirty="0">
                <a:solidFill>
                  <a:schemeClr val="tx1"/>
                </a:solidFill>
                <a:sym typeface="Wingdings" pitchFamily="2" charset="2"/>
              </a:rPr>
              <a:t>).</a:t>
            </a:r>
          </a:p>
          <a:p>
            <a:pPr marL="0" indent="0" algn="just">
              <a:buNone/>
            </a:pPr>
            <a:endParaRPr lang="fr-BE" sz="2800" dirty="0">
              <a:solidFill>
                <a:schemeClr val="tx1"/>
              </a:solidFill>
              <a:sym typeface="Wingdings" pitchFamily="2" charset="2"/>
            </a:endParaRPr>
          </a:p>
        </p:txBody>
      </p:sp>
    </p:spTree>
    <p:extLst>
      <p:ext uri="{BB962C8B-B14F-4D97-AF65-F5344CB8AC3E}">
        <p14:creationId xmlns:p14="http://schemas.microsoft.com/office/powerpoint/2010/main" val="24510939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9FAD83D9-12B2-45DE-8741-101DD5D462C6}"/>
              </a:ext>
            </a:extLst>
          </p:cNvPr>
          <p:cNvSpPr>
            <a:spLocks noGrp="1"/>
          </p:cNvSpPr>
          <p:nvPr>
            <p:ph type="title"/>
          </p:nvPr>
        </p:nvSpPr>
        <p:spPr>
          <a:xfrm>
            <a:off x="1506250" y="0"/>
            <a:ext cx="9144000" cy="1143000"/>
          </a:xfrm>
        </p:spPr>
        <p:txBody>
          <a:bodyPr>
            <a:noAutofit/>
          </a:bodyPr>
          <a:lstStyle/>
          <a:p>
            <a:r>
              <a:rPr lang="fr-BE" dirty="0"/>
              <a:t>3.6.1. Une meilleure connaissance de sa personnalité au travail</a:t>
            </a:r>
          </a:p>
        </p:txBody>
      </p:sp>
      <p:sp>
        <p:nvSpPr>
          <p:cNvPr id="3" name="Espace réservé du contenu 2">
            <a:extLst>
              <a:ext uri="{FF2B5EF4-FFF2-40B4-BE49-F238E27FC236}">
                <a16:creationId xmlns:a16="http://schemas.microsoft.com/office/drawing/2014/main" id="{FF5F0C52-CCA3-4EF4-84FA-C6F52F1468DC}"/>
              </a:ext>
            </a:extLst>
          </p:cNvPr>
          <p:cNvSpPr>
            <a:spLocks noGrp="1"/>
          </p:cNvSpPr>
          <p:nvPr>
            <p:ph idx="1"/>
          </p:nvPr>
        </p:nvSpPr>
        <p:spPr>
          <a:xfrm>
            <a:off x="514082" y="1509204"/>
            <a:ext cx="10458718" cy="6009194"/>
          </a:xfrm>
        </p:spPr>
        <p:txBody>
          <a:bodyPr>
            <a:normAutofit/>
          </a:bodyPr>
          <a:lstStyle/>
          <a:p>
            <a:pPr marL="0" indent="0">
              <a:buNone/>
            </a:pPr>
            <a:r>
              <a:rPr lang="fr-BE" sz="3200" dirty="0">
                <a:solidFill>
                  <a:schemeClr val="tx1"/>
                </a:solidFill>
              </a:rPr>
              <a:t>Prise de conscience par rapport à certaines faiblesses:</a:t>
            </a:r>
          </a:p>
          <a:p>
            <a:pPr marL="0" indent="0">
              <a:buNone/>
            </a:pPr>
            <a:r>
              <a:rPr lang="fr-BE" sz="2800" i="1" dirty="0">
                <a:solidFill>
                  <a:schemeClr val="tx1"/>
                </a:solidFill>
              </a:rPr>
              <a:t>« parce qu’on sait où le bât blesse, ce qui alourdit le processus quoi. </a:t>
            </a:r>
            <a:r>
              <a:rPr lang="fr-BE" sz="2800" b="1" i="1" dirty="0">
                <a:solidFill>
                  <a:schemeClr val="tx1"/>
                </a:solidFill>
              </a:rPr>
              <a:t>En général, les faiblesses, c’est ce qui est le plus difficile à regarder. </a:t>
            </a:r>
            <a:r>
              <a:rPr lang="fr-BE" sz="2800" i="1" dirty="0">
                <a:solidFill>
                  <a:schemeClr val="tx1"/>
                </a:solidFill>
              </a:rPr>
              <a:t>C’est le boulet qu’on traîne derrière soi mais qu’on ne regarde pas. Et là on vient chercher le boulet, on le met devant, on le décortique et on le démonte, et on le prend en main plutôt que de le tirer quoi. » </a:t>
            </a:r>
            <a:r>
              <a:rPr lang="fr-BE" sz="2800" dirty="0">
                <a:solidFill>
                  <a:schemeClr val="tx1"/>
                </a:solidFill>
              </a:rPr>
              <a:t>(Mathieu, éducateur dans un SRJ, 45+, Santé).</a:t>
            </a:r>
          </a:p>
        </p:txBody>
      </p:sp>
    </p:spTree>
    <p:extLst>
      <p:ext uri="{BB962C8B-B14F-4D97-AF65-F5344CB8AC3E}">
        <p14:creationId xmlns:p14="http://schemas.microsoft.com/office/powerpoint/2010/main" val="356493953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75CC84B-481B-404A-9A24-B2260B454977}"/>
              </a:ext>
            </a:extLst>
          </p:cNvPr>
          <p:cNvSpPr>
            <a:spLocks noGrp="1"/>
          </p:cNvSpPr>
          <p:nvPr>
            <p:ph type="title"/>
          </p:nvPr>
        </p:nvSpPr>
        <p:spPr>
          <a:xfrm>
            <a:off x="1502217" y="135466"/>
            <a:ext cx="9144000" cy="1143000"/>
          </a:xfrm>
        </p:spPr>
        <p:txBody>
          <a:bodyPr>
            <a:noAutofit/>
          </a:bodyPr>
          <a:lstStyle/>
          <a:p>
            <a:r>
              <a:rPr lang="fr-BE" dirty="0"/>
              <a:t>3.6.2. Une plus grande confiance en soi</a:t>
            </a:r>
          </a:p>
        </p:txBody>
      </p:sp>
      <p:sp>
        <p:nvSpPr>
          <p:cNvPr id="3" name="Espace réservé du contenu 2">
            <a:extLst>
              <a:ext uri="{FF2B5EF4-FFF2-40B4-BE49-F238E27FC236}">
                <a16:creationId xmlns:a16="http://schemas.microsoft.com/office/drawing/2014/main" id="{04AC842D-FEEB-411E-BE37-8BDBA321AC56}"/>
              </a:ext>
            </a:extLst>
          </p:cNvPr>
          <p:cNvSpPr>
            <a:spLocks noGrp="1"/>
          </p:cNvSpPr>
          <p:nvPr>
            <p:ph idx="1"/>
          </p:nvPr>
        </p:nvSpPr>
        <p:spPr>
          <a:xfrm>
            <a:off x="650701" y="999068"/>
            <a:ext cx="10847032" cy="5858932"/>
          </a:xfrm>
        </p:spPr>
        <p:txBody>
          <a:bodyPr>
            <a:noAutofit/>
          </a:bodyPr>
          <a:lstStyle/>
          <a:p>
            <a:pPr>
              <a:lnSpc>
                <a:spcPct val="107000"/>
              </a:lnSpc>
              <a:spcAft>
                <a:spcPts val="800"/>
              </a:spcAft>
            </a:pPr>
            <a:r>
              <a:rPr lang="fr-BE" sz="2800" i="1" dirty="0">
                <a:solidFill>
                  <a:schemeClr val="tx1"/>
                </a:solidFill>
                <a:latin typeface="+mj-lt"/>
                <a:ea typeface="Times New Roman" panose="02020603050405020304" pitchFamily="18" charset="0"/>
                <a:cs typeface="Times New Roman" panose="02020603050405020304" pitchFamily="18" charset="0"/>
              </a:rPr>
              <a:t>« Maintenant, </a:t>
            </a:r>
            <a:r>
              <a:rPr lang="fr-BE" sz="2800" b="1" i="1" dirty="0">
                <a:solidFill>
                  <a:schemeClr val="tx1"/>
                </a:solidFill>
                <a:latin typeface="+mj-lt"/>
                <a:ea typeface="Times New Roman" panose="02020603050405020304" pitchFamily="18" charset="0"/>
                <a:cs typeface="Times New Roman" panose="02020603050405020304" pitchFamily="18" charset="0"/>
              </a:rPr>
              <a:t>grâce au bilan</a:t>
            </a:r>
            <a:r>
              <a:rPr lang="fr-BE" sz="2800" i="1" dirty="0">
                <a:solidFill>
                  <a:schemeClr val="tx1"/>
                </a:solidFill>
                <a:latin typeface="+mj-lt"/>
                <a:ea typeface="Times New Roman" panose="02020603050405020304" pitchFamily="18" charset="0"/>
                <a:cs typeface="Times New Roman" panose="02020603050405020304" pitchFamily="18" charset="0"/>
              </a:rPr>
              <a:t>, je sais ce que je veux, </a:t>
            </a:r>
            <a:r>
              <a:rPr lang="fr-BE" sz="2800" b="1" i="1" dirty="0">
                <a:solidFill>
                  <a:schemeClr val="tx1"/>
                </a:solidFill>
                <a:latin typeface="+mj-lt"/>
                <a:ea typeface="Times New Roman" panose="02020603050405020304" pitchFamily="18" charset="0"/>
                <a:cs typeface="Times New Roman" panose="02020603050405020304" pitchFamily="18" charset="0"/>
              </a:rPr>
              <a:t>je sais dire plus facilement oui/non, je sais mettre des balises</a:t>
            </a:r>
            <a:r>
              <a:rPr lang="fr-BE" sz="2800" i="1" dirty="0">
                <a:solidFill>
                  <a:schemeClr val="tx1"/>
                </a:solidFill>
                <a:latin typeface="+mj-lt"/>
                <a:ea typeface="Times New Roman" panose="02020603050405020304" pitchFamily="18" charset="0"/>
                <a:cs typeface="Times New Roman" panose="02020603050405020304" pitchFamily="18" charset="0"/>
              </a:rPr>
              <a:t>. » </a:t>
            </a:r>
            <a:r>
              <a:rPr lang="fr-BE" sz="2800" dirty="0">
                <a:solidFill>
                  <a:schemeClr val="tx1"/>
                </a:solidFill>
                <a:latin typeface="+mj-lt"/>
                <a:ea typeface="Times New Roman" panose="02020603050405020304" pitchFamily="18" charset="0"/>
                <a:cs typeface="Times New Roman" panose="02020603050405020304" pitchFamily="18" charset="0"/>
              </a:rPr>
              <a:t>(Catherine, cadre infirmière en hôpital, 45+)</a:t>
            </a:r>
            <a:endParaRPr lang="fr-BE" sz="2800" dirty="0">
              <a:solidFill>
                <a:schemeClr val="tx1"/>
              </a:solidFill>
              <a:latin typeface="+mj-lt"/>
              <a:ea typeface="Calibri" panose="020F0502020204030204" pitchFamily="34" charset="0"/>
              <a:cs typeface="Calibri" panose="020F0502020204030204" pitchFamily="34" charset="0"/>
            </a:endParaRPr>
          </a:p>
          <a:p>
            <a:pPr>
              <a:lnSpc>
                <a:spcPct val="107000"/>
              </a:lnSpc>
              <a:spcAft>
                <a:spcPts val="800"/>
              </a:spcAft>
            </a:pPr>
            <a:r>
              <a:rPr lang="fr-BE" sz="2800" i="1" dirty="0">
                <a:solidFill>
                  <a:schemeClr val="tx1"/>
                </a:solidFill>
                <a:latin typeface="+mj-lt"/>
                <a:ea typeface="Times New Roman" panose="02020603050405020304" pitchFamily="18" charset="0"/>
                <a:cs typeface="Times New Roman" panose="02020603050405020304" pitchFamily="18" charset="0"/>
              </a:rPr>
              <a:t>« Il y a des fois je me suis dit, </a:t>
            </a:r>
            <a:r>
              <a:rPr lang="fr-BE" sz="2800" b="1" i="1" dirty="0">
                <a:solidFill>
                  <a:schemeClr val="tx1"/>
                </a:solidFill>
                <a:latin typeface="+mj-lt"/>
                <a:ea typeface="Times New Roman" panose="02020603050405020304" pitchFamily="18" charset="0"/>
                <a:cs typeface="Times New Roman" panose="02020603050405020304" pitchFamily="18" charset="0"/>
              </a:rPr>
              <a:t>je n’aurais pas fait le bilan, je n’aurais pas été voir le directeur</a:t>
            </a:r>
            <a:r>
              <a:rPr lang="fr-BE" sz="2800" i="1" dirty="0">
                <a:solidFill>
                  <a:schemeClr val="tx1"/>
                </a:solidFill>
                <a:latin typeface="+mj-lt"/>
                <a:ea typeface="Times New Roman" panose="02020603050405020304" pitchFamily="18" charset="0"/>
                <a:cs typeface="Times New Roman" panose="02020603050405020304" pitchFamily="18" charset="0"/>
              </a:rPr>
              <a:t>. Ça m’a confortée dans l’idée que je devais prendre des positions et que je devais parfois </a:t>
            </a:r>
            <a:r>
              <a:rPr lang="fr-BE" sz="2800" b="1" i="1" dirty="0">
                <a:solidFill>
                  <a:schemeClr val="tx1"/>
                </a:solidFill>
                <a:latin typeface="+mj-lt"/>
                <a:ea typeface="Times New Roman" panose="02020603050405020304" pitchFamily="18" charset="0"/>
                <a:cs typeface="Times New Roman" panose="02020603050405020304" pitchFamily="18" charset="0"/>
              </a:rPr>
              <a:t>aller exprimer des choses </a:t>
            </a:r>
            <a:r>
              <a:rPr lang="fr-BE" sz="2800" i="1" dirty="0">
                <a:solidFill>
                  <a:schemeClr val="tx1"/>
                </a:solidFill>
                <a:latin typeface="+mj-lt"/>
                <a:ea typeface="Times New Roman" panose="02020603050405020304" pitchFamily="18" charset="0"/>
                <a:cs typeface="Times New Roman" panose="02020603050405020304" pitchFamily="18" charset="0"/>
              </a:rPr>
              <a:t>que sinon j’aurais peut-être plutôt gardées pour moi. » </a:t>
            </a:r>
            <a:r>
              <a:rPr lang="fr-BE" sz="2800" dirty="0">
                <a:solidFill>
                  <a:schemeClr val="tx1"/>
                </a:solidFill>
                <a:latin typeface="+mj-lt"/>
                <a:ea typeface="Times New Roman" panose="02020603050405020304" pitchFamily="18" charset="0"/>
                <a:cs typeface="Times New Roman" panose="02020603050405020304" pitchFamily="18" charset="0"/>
              </a:rPr>
              <a:t>(Marie, éducatrice et logopède dans le secteur du handicap, 45+)</a:t>
            </a:r>
            <a:endParaRPr lang="fr-BE" sz="2800" dirty="0">
              <a:solidFill>
                <a:schemeClr val="tx1"/>
              </a:solidFill>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9972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75CC84B-481B-404A-9A24-B2260B454977}"/>
              </a:ext>
            </a:extLst>
          </p:cNvPr>
          <p:cNvSpPr>
            <a:spLocks noGrp="1"/>
          </p:cNvSpPr>
          <p:nvPr>
            <p:ph type="title"/>
          </p:nvPr>
        </p:nvSpPr>
        <p:spPr>
          <a:xfrm>
            <a:off x="1506250" y="0"/>
            <a:ext cx="9144000" cy="1143000"/>
          </a:xfrm>
        </p:spPr>
        <p:txBody>
          <a:bodyPr>
            <a:noAutofit/>
          </a:bodyPr>
          <a:lstStyle/>
          <a:p>
            <a:r>
              <a:rPr lang="fr-BE" dirty="0"/>
              <a:t>3.6.2. Une plus grande confiance en soi</a:t>
            </a:r>
          </a:p>
        </p:txBody>
      </p:sp>
      <p:sp>
        <p:nvSpPr>
          <p:cNvPr id="3" name="Espace réservé du contenu 2">
            <a:extLst>
              <a:ext uri="{FF2B5EF4-FFF2-40B4-BE49-F238E27FC236}">
                <a16:creationId xmlns:a16="http://schemas.microsoft.com/office/drawing/2014/main" id="{04AC842D-FEEB-411E-BE37-8BDBA321AC56}"/>
              </a:ext>
            </a:extLst>
          </p:cNvPr>
          <p:cNvSpPr>
            <a:spLocks noGrp="1"/>
          </p:cNvSpPr>
          <p:nvPr>
            <p:ph idx="1"/>
          </p:nvPr>
        </p:nvSpPr>
        <p:spPr>
          <a:xfrm>
            <a:off x="654734" y="897468"/>
            <a:ext cx="10847032" cy="5960532"/>
          </a:xfrm>
        </p:spPr>
        <p:txBody>
          <a:bodyPr>
            <a:noAutofit/>
          </a:bodyPr>
          <a:lstStyle/>
          <a:p>
            <a:pPr>
              <a:lnSpc>
                <a:spcPct val="107000"/>
              </a:lnSpc>
              <a:spcAft>
                <a:spcPts val="800"/>
              </a:spcAft>
            </a:pPr>
            <a:r>
              <a:rPr lang="fr-BE" sz="2400" i="1" dirty="0">
                <a:solidFill>
                  <a:schemeClr val="tx1"/>
                </a:solidFill>
                <a:latin typeface="+mj-lt"/>
                <a:ea typeface="Calibri" panose="020F0502020204030204" pitchFamily="34" charset="0"/>
                <a:cs typeface="Times New Roman" panose="02020603050405020304" pitchFamily="18" charset="0"/>
              </a:rPr>
              <a:t>« J’ai dit à (sa coordinatrice), devant elle, parfois c’est difficile de communiquer avec toi. Que … </a:t>
            </a:r>
            <a:r>
              <a:rPr lang="fr-BE" sz="2400" b="1" i="1" dirty="0">
                <a:solidFill>
                  <a:schemeClr val="tx1"/>
                </a:solidFill>
                <a:latin typeface="+mj-lt"/>
                <a:ea typeface="Calibri" panose="020F0502020204030204" pitchFamily="34" charset="0"/>
                <a:cs typeface="Times New Roman" panose="02020603050405020304" pitchFamily="18" charset="0"/>
              </a:rPr>
              <a:t>c’est quelque chose que je n’aurais pas dit avant d’avoir fait mon bilan de compétences</a:t>
            </a:r>
            <a:r>
              <a:rPr lang="fr-BE" sz="2400" i="1" dirty="0">
                <a:solidFill>
                  <a:schemeClr val="tx1"/>
                </a:solidFill>
                <a:latin typeface="+mj-lt"/>
                <a:ea typeface="Calibri" panose="020F0502020204030204" pitchFamily="34" charset="0"/>
                <a:cs typeface="Times New Roman" panose="02020603050405020304" pitchFamily="18" charset="0"/>
              </a:rPr>
              <a:t> ! Je n’aurais pas dit ! » </a:t>
            </a:r>
            <a:r>
              <a:rPr lang="fr-BE" sz="2400" dirty="0">
                <a:solidFill>
                  <a:schemeClr val="tx1"/>
                </a:solidFill>
                <a:latin typeface="+mj-lt"/>
                <a:ea typeface="Calibri" panose="020F0502020204030204" pitchFamily="34" charset="0"/>
                <a:cs typeface="Times New Roman" panose="02020603050405020304" pitchFamily="18" charset="0"/>
              </a:rPr>
              <a:t>(Corine, puéricultrice garde d’enfants malades à domicile, 45+, CESS MAX)</a:t>
            </a:r>
          </a:p>
          <a:p>
            <a:r>
              <a:rPr lang="fr-BE" sz="2400" i="1" dirty="0">
                <a:solidFill>
                  <a:schemeClr val="tx1"/>
                </a:solidFill>
                <a:latin typeface="+mj-lt"/>
                <a:ea typeface="Times New Roman" panose="02020603050405020304" pitchFamily="18" charset="0"/>
              </a:rPr>
              <a:t>« </a:t>
            </a:r>
            <a:r>
              <a:rPr lang="fr-FR" sz="2400" i="1" dirty="0">
                <a:solidFill>
                  <a:schemeClr val="tx1"/>
                </a:solidFill>
                <a:latin typeface="+mj-lt"/>
                <a:ea typeface="Times New Roman" panose="02020603050405020304" pitchFamily="18" charset="0"/>
              </a:rPr>
              <a:t>Oui, elle (la conseillère en bilan) était vraiment très soutenante et, euh, elle m'a appris beaucoup de choses dans le sens ou </a:t>
            </a:r>
            <a:r>
              <a:rPr lang="fr-FR" sz="2400" b="1" i="1" dirty="0">
                <a:solidFill>
                  <a:schemeClr val="tx1"/>
                </a:solidFill>
                <a:latin typeface="+mj-lt"/>
                <a:ea typeface="Times New Roman" panose="02020603050405020304" pitchFamily="18" charset="0"/>
              </a:rPr>
              <a:t>elle m'a appris à avoir confiance en moi </a:t>
            </a:r>
            <a:r>
              <a:rPr lang="fr-FR" sz="2400" i="1" dirty="0">
                <a:solidFill>
                  <a:schemeClr val="tx1"/>
                </a:solidFill>
                <a:latin typeface="+mj-lt"/>
                <a:ea typeface="Times New Roman" panose="02020603050405020304" pitchFamily="18" charset="0"/>
              </a:rPr>
              <a:t>et, et c'est ce qui fait que j'ai aussi postulé et que j'étais déterminée quoi ! » </a:t>
            </a:r>
            <a:r>
              <a:rPr lang="fr-FR" sz="2400" dirty="0">
                <a:solidFill>
                  <a:schemeClr val="tx1"/>
                </a:solidFill>
                <a:latin typeface="+mj-lt"/>
                <a:ea typeface="Times New Roman" panose="02020603050405020304" pitchFamily="18" charset="0"/>
              </a:rPr>
              <a:t>(Patricia, employée administrative dans un hôpital psychiatrique, 45+, santé, CESS MAX)</a:t>
            </a:r>
          </a:p>
          <a:p>
            <a:r>
              <a:rPr lang="fr-BE" sz="2400" i="1" dirty="0">
                <a:solidFill>
                  <a:schemeClr val="tx1"/>
                </a:solidFill>
              </a:rPr>
              <a:t>« </a:t>
            </a:r>
            <a:r>
              <a:rPr lang="fr-FR" sz="2400" i="1" dirty="0">
                <a:solidFill>
                  <a:schemeClr val="tx1"/>
                </a:solidFill>
              </a:rPr>
              <a:t>Et donc le bilan m'a permis de… de vraiment </a:t>
            </a:r>
            <a:r>
              <a:rPr lang="fr-FR" sz="2400" b="1" i="1" dirty="0">
                <a:solidFill>
                  <a:schemeClr val="tx1"/>
                </a:solidFill>
              </a:rPr>
              <a:t>ouvrir les yeux sur, en gros, tout ce dont je suis capable</a:t>
            </a:r>
            <a:r>
              <a:rPr lang="fr-FR" sz="2400" i="1" dirty="0">
                <a:solidFill>
                  <a:schemeClr val="tx1"/>
                </a:solidFill>
              </a:rPr>
              <a:t>. »</a:t>
            </a:r>
            <a:r>
              <a:rPr lang="fr-FR" sz="2400" dirty="0">
                <a:solidFill>
                  <a:schemeClr val="tx1"/>
                </a:solidFill>
              </a:rPr>
              <a:t> (Colette, responsable dans un centre d’action interculturelle, CESS MAX)</a:t>
            </a:r>
          </a:p>
          <a:p>
            <a:pPr marL="0" indent="0">
              <a:buNone/>
            </a:pPr>
            <a:endParaRPr lang="fr-FR" sz="2800" dirty="0">
              <a:solidFill>
                <a:schemeClr val="tx1"/>
              </a:solidFill>
              <a:latin typeface="+mj-lt"/>
              <a:ea typeface="Times New Roman" panose="02020603050405020304" pitchFamily="18" charset="0"/>
            </a:endParaRPr>
          </a:p>
        </p:txBody>
      </p:sp>
    </p:spTree>
    <p:extLst>
      <p:ext uri="{BB962C8B-B14F-4D97-AF65-F5344CB8AC3E}">
        <p14:creationId xmlns:p14="http://schemas.microsoft.com/office/powerpoint/2010/main" val="2874610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8802367-30AC-4C90-A41B-6D46E2547E6F}"/>
              </a:ext>
            </a:extLst>
          </p:cNvPr>
          <p:cNvSpPr>
            <a:spLocks noGrp="1"/>
          </p:cNvSpPr>
          <p:nvPr>
            <p:ph idx="1"/>
          </p:nvPr>
        </p:nvSpPr>
        <p:spPr>
          <a:xfrm>
            <a:off x="541867" y="1625600"/>
            <a:ext cx="10346266" cy="5232399"/>
          </a:xfrm>
        </p:spPr>
        <p:txBody>
          <a:bodyPr>
            <a:normAutofit/>
          </a:bodyPr>
          <a:lstStyle/>
          <a:p>
            <a:r>
              <a:rPr lang="fr-BE" sz="2800" dirty="0">
                <a:solidFill>
                  <a:schemeClr val="tx1"/>
                </a:solidFill>
              </a:rPr>
              <a:t>Une confirmation du parcours professionnel:</a:t>
            </a:r>
          </a:p>
          <a:p>
            <a:pPr marL="0" indent="0">
              <a:buNone/>
            </a:pPr>
            <a:r>
              <a:rPr lang="fr-BE" sz="2800" i="1" dirty="0">
                <a:solidFill>
                  <a:schemeClr val="tx1"/>
                </a:solidFill>
                <a:latin typeface="Calibri" panose="020F0502020204030204" pitchFamily="34" charset="0"/>
                <a:ea typeface="Times New Roman" panose="02020603050405020304" pitchFamily="18" charset="0"/>
                <a:cs typeface="Calibri" panose="020F0502020204030204" pitchFamily="34" charset="0"/>
              </a:rPr>
              <a:t>« La lecture de mon parcours, elle est restée la même, mais elle me réconforte. » « </a:t>
            </a:r>
            <a:r>
              <a:rPr lang="fr-BE" sz="2800" b="1" i="1" dirty="0">
                <a:solidFill>
                  <a:schemeClr val="tx1"/>
                </a:solidFill>
                <a:latin typeface="Calibri" panose="020F0502020204030204" pitchFamily="34" charset="0"/>
                <a:ea typeface="Times New Roman" panose="02020603050405020304" pitchFamily="18" charset="0"/>
                <a:cs typeface="Calibri" panose="020F0502020204030204" pitchFamily="34" charset="0"/>
              </a:rPr>
              <a:t>Je me suis pas loupé</a:t>
            </a:r>
            <a:r>
              <a:rPr lang="fr-BE" sz="2800" i="1" dirty="0">
                <a:solidFill>
                  <a:schemeClr val="tx1"/>
                </a:solidFill>
                <a:latin typeface="Calibri" panose="020F0502020204030204" pitchFamily="34" charset="0"/>
                <a:ea typeface="Times New Roman" panose="02020603050405020304" pitchFamily="18" charset="0"/>
                <a:cs typeface="Calibri" panose="020F0502020204030204" pitchFamily="34" charset="0"/>
              </a:rPr>
              <a:t> ». « Je commence à comprendre que je suis fait pour ça ». « Le choix que j’ai fait, je l’ai bien accompli, et je pense que je peux encore apporter quelque chose dans ce domaine. C’est un réconfort. » </a:t>
            </a:r>
            <a:r>
              <a:rPr lang="fr-BE" sz="2800" dirty="0">
                <a:solidFill>
                  <a:schemeClr val="tx1"/>
                </a:solidFill>
                <a:latin typeface="Calibri" panose="020F0502020204030204" pitchFamily="34" charset="0"/>
                <a:ea typeface="Times New Roman" panose="02020603050405020304" pitchFamily="18" charset="0"/>
                <a:cs typeface="Calibri" panose="020F0502020204030204" pitchFamily="34" charset="0"/>
              </a:rPr>
              <a:t>(Marc, éducateur dans l’aide à la jeunesse, 45+)</a:t>
            </a:r>
          </a:p>
        </p:txBody>
      </p:sp>
      <p:sp>
        <p:nvSpPr>
          <p:cNvPr id="4" name="Titre 1">
            <a:extLst>
              <a:ext uri="{FF2B5EF4-FFF2-40B4-BE49-F238E27FC236}">
                <a16:creationId xmlns:a16="http://schemas.microsoft.com/office/drawing/2014/main" id="{F53D8D93-FD66-4302-B87E-BF664F9A90E4}"/>
              </a:ext>
            </a:extLst>
          </p:cNvPr>
          <p:cNvSpPr txBox="1">
            <a:spLocks/>
          </p:cNvSpPr>
          <p:nvPr/>
        </p:nvSpPr>
        <p:spPr>
          <a:xfrm>
            <a:off x="1506250" y="0"/>
            <a:ext cx="9144000"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3.6.3. Une autre lecture de la situation professionnelle</a:t>
            </a:r>
            <a:endParaRPr lang="fr-BE" u="sng" dirty="0"/>
          </a:p>
        </p:txBody>
      </p:sp>
    </p:spTree>
    <p:extLst>
      <p:ext uri="{BB962C8B-B14F-4D97-AF65-F5344CB8AC3E}">
        <p14:creationId xmlns:p14="http://schemas.microsoft.com/office/powerpoint/2010/main" val="8856755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8802367-30AC-4C90-A41B-6D46E2547E6F}"/>
              </a:ext>
            </a:extLst>
          </p:cNvPr>
          <p:cNvSpPr>
            <a:spLocks noGrp="1"/>
          </p:cNvSpPr>
          <p:nvPr>
            <p:ph idx="1"/>
          </p:nvPr>
        </p:nvSpPr>
        <p:spPr>
          <a:xfrm>
            <a:off x="541867" y="1143000"/>
            <a:ext cx="10346266" cy="5715000"/>
          </a:xfrm>
        </p:spPr>
        <p:txBody>
          <a:bodyPr>
            <a:normAutofit/>
          </a:bodyPr>
          <a:lstStyle/>
          <a:p>
            <a:r>
              <a:rPr lang="fr-BE" sz="2400" dirty="0">
                <a:solidFill>
                  <a:schemeClr val="tx1"/>
                </a:solidFill>
                <a:latin typeface="+mj-lt"/>
                <a:ea typeface="Calibri" panose="020F0502020204030204" pitchFamily="34" charset="0"/>
                <a:cs typeface="Calibri" panose="020F0502020204030204" pitchFamily="34" charset="0"/>
              </a:rPr>
              <a:t>Une meilleure compréhension de son environnement de travail, du fonctionnement des collègues, et une plus grande ouverture :</a:t>
            </a:r>
          </a:p>
          <a:p>
            <a:pPr marL="0" indent="0">
              <a:buNone/>
            </a:pPr>
            <a:r>
              <a:rPr lang="fr-BE" sz="2400" i="1" dirty="0">
                <a:solidFill>
                  <a:schemeClr val="tx1"/>
                </a:solidFill>
                <a:latin typeface="Calibri" panose="020F0502020204030204" pitchFamily="34" charset="0"/>
                <a:cs typeface="Calibri" panose="020F0502020204030204" pitchFamily="34" charset="0"/>
              </a:rPr>
              <a:t>« Et alors apprendre aussi qu’une équipe ne fonctionne pas de la même manière si il y a une personne présente ou une personne absente, et que la dynamique est tout à fait différente ! (…) Et je pense que ça me mine moins ! (rire) </a:t>
            </a:r>
            <a:r>
              <a:rPr lang="fr-BE" sz="2400" b="1" i="1" dirty="0">
                <a:solidFill>
                  <a:schemeClr val="tx1"/>
                </a:solidFill>
                <a:latin typeface="Calibri" panose="020F0502020204030204" pitchFamily="34" charset="0"/>
                <a:cs typeface="Calibri" panose="020F0502020204030204" pitchFamily="34" charset="0"/>
              </a:rPr>
              <a:t>ça me mine moins parce que j’ai des réponses. </a:t>
            </a:r>
            <a:r>
              <a:rPr lang="fr-BE" sz="2400" i="1" dirty="0">
                <a:solidFill>
                  <a:schemeClr val="tx1"/>
                </a:solidFill>
                <a:latin typeface="Calibri" panose="020F0502020204030204" pitchFamily="34" charset="0"/>
                <a:cs typeface="Calibri" panose="020F0502020204030204" pitchFamily="34" charset="0"/>
              </a:rPr>
              <a:t>Voilà, je vois que les gens fonctionnent comme ça, bin oui ! Pas de problème ! » </a:t>
            </a:r>
            <a:r>
              <a:rPr lang="fr-BE" sz="2400" dirty="0">
                <a:solidFill>
                  <a:schemeClr val="tx1"/>
                </a:solidFill>
                <a:latin typeface="Calibri" panose="020F0502020204030204" pitchFamily="34" charset="0"/>
                <a:cs typeface="Calibri" panose="020F0502020204030204" pitchFamily="34" charset="0"/>
              </a:rPr>
              <a:t>(Bernard, éducateur dans une organisation de jeunesse, 45+, santé)</a:t>
            </a:r>
          </a:p>
          <a:p>
            <a:r>
              <a:rPr lang="fr-BE" sz="2400" dirty="0">
                <a:solidFill>
                  <a:schemeClr val="tx1"/>
                </a:solidFill>
                <a:latin typeface="Calibri" panose="020F0502020204030204" pitchFamily="34" charset="0"/>
                <a:cs typeface="Calibri" panose="020F0502020204030204" pitchFamily="34" charset="0"/>
              </a:rPr>
              <a:t>Une autre attitude au travail:</a:t>
            </a:r>
          </a:p>
          <a:p>
            <a:pPr marL="0" indent="0">
              <a:buNone/>
            </a:pPr>
            <a:r>
              <a:rPr lang="fr-BE" sz="2400" i="1" dirty="0">
                <a:solidFill>
                  <a:schemeClr val="tx1"/>
                </a:solidFill>
                <a:latin typeface="Calibri" panose="020F0502020204030204" pitchFamily="34" charset="0"/>
                <a:cs typeface="Calibri" panose="020F0502020204030204" pitchFamily="34" charset="0"/>
              </a:rPr>
              <a:t>« Quand on a des réunions, c’est très rare, mais quand on a des réunions, je change de place et </a:t>
            </a:r>
            <a:r>
              <a:rPr lang="fr-BE" sz="2400" b="1" i="1" dirty="0">
                <a:solidFill>
                  <a:schemeClr val="tx1"/>
                </a:solidFill>
                <a:latin typeface="Calibri" panose="020F0502020204030204" pitchFamily="34" charset="0"/>
                <a:cs typeface="Calibri" panose="020F0502020204030204" pitchFamily="34" charset="0"/>
              </a:rPr>
              <a:t>j’essaie d’ouvrir le dialogue</a:t>
            </a:r>
            <a:r>
              <a:rPr lang="fr-BE" sz="2400" i="1" dirty="0">
                <a:solidFill>
                  <a:schemeClr val="tx1"/>
                </a:solidFill>
                <a:latin typeface="Calibri" panose="020F0502020204030204" pitchFamily="34" charset="0"/>
                <a:cs typeface="Calibri" panose="020F0502020204030204" pitchFamily="34" charset="0"/>
              </a:rPr>
              <a:t> ! »</a:t>
            </a:r>
            <a:r>
              <a:rPr lang="fr-BE" sz="2400" dirty="0">
                <a:latin typeface="Calibri" panose="020F0502020204030204" pitchFamily="34" charset="0"/>
                <a:cs typeface="Calibri" panose="020F0502020204030204" pitchFamily="34" charset="0"/>
              </a:rPr>
              <a:t> </a:t>
            </a:r>
            <a:r>
              <a:rPr lang="fr-BE" sz="2400" i="1" dirty="0">
                <a:solidFill>
                  <a:schemeClr val="tx1"/>
                </a:solidFill>
                <a:latin typeface="Calibri" panose="020F0502020204030204" pitchFamily="34" charset="0"/>
                <a:cs typeface="Calibri" panose="020F0502020204030204" pitchFamily="34" charset="0"/>
              </a:rPr>
              <a:t>« C’est elle [la conseillère en bilan] qui m’avait dit un peu d’aller vers les nouvelles, et tout ça, et c’est vrai que j’en ai ressorti beaucoup de choses !  </a:t>
            </a:r>
            <a:r>
              <a:rPr lang="fr-BE" sz="2400" dirty="0">
                <a:solidFill>
                  <a:schemeClr val="tx1"/>
                </a:solidFill>
                <a:latin typeface="Calibri" panose="020F0502020204030204" pitchFamily="34" charset="0"/>
                <a:cs typeface="Calibri" panose="020F0502020204030204" pitchFamily="34" charset="0"/>
              </a:rPr>
              <a:t>(Corine, puéricultrice garde d’enfants malades à domicile, 45+ CESS MAX)</a:t>
            </a:r>
          </a:p>
        </p:txBody>
      </p:sp>
      <p:sp>
        <p:nvSpPr>
          <p:cNvPr id="4" name="Titre 1">
            <a:extLst>
              <a:ext uri="{FF2B5EF4-FFF2-40B4-BE49-F238E27FC236}">
                <a16:creationId xmlns:a16="http://schemas.microsoft.com/office/drawing/2014/main" id="{F53D8D93-FD66-4302-B87E-BF664F9A90E4}"/>
              </a:ext>
            </a:extLst>
          </p:cNvPr>
          <p:cNvSpPr txBox="1">
            <a:spLocks/>
          </p:cNvSpPr>
          <p:nvPr/>
        </p:nvSpPr>
        <p:spPr>
          <a:xfrm>
            <a:off x="1506250" y="0"/>
            <a:ext cx="9144000"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3.6.3. Une autre lecture de la situation professionnelle</a:t>
            </a:r>
            <a:endParaRPr lang="fr-BE" u="sng" dirty="0"/>
          </a:p>
        </p:txBody>
      </p:sp>
    </p:spTree>
    <p:extLst>
      <p:ext uri="{BB962C8B-B14F-4D97-AF65-F5344CB8AC3E}">
        <p14:creationId xmlns:p14="http://schemas.microsoft.com/office/powerpoint/2010/main" val="15401419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007982534"/>
              </p:ext>
            </p:extLst>
          </p:nvPr>
        </p:nvGraphicFramePr>
        <p:xfrm>
          <a:off x="778933" y="1628800"/>
          <a:ext cx="10566400" cy="3056890"/>
        </p:xfrm>
        <a:graphic>
          <a:graphicData uri="http://schemas.openxmlformats.org/drawingml/2006/table">
            <a:tbl>
              <a:tblPr firstRow="1" firstCol="1" bandRow="1"/>
              <a:tblGrid>
                <a:gridCol w="7898115">
                  <a:extLst>
                    <a:ext uri="{9D8B030D-6E8A-4147-A177-3AD203B41FA5}">
                      <a16:colId xmlns:a16="http://schemas.microsoft.com/office/drawing/2014/main" val="20000"/>
                    </a:ext>
                  </a:extLst>
                </a:gridCol>
                <a:gridCol w="2668285">
                  <a:extLst>
                    <a:ext uri="{9D8B030D-6E8A-4147-A177-3AD203B41FA5}">
                      <a16:colId xmlns:a16="http://schemas.microsoft.com/office/drawing/2014/main" val="20001"/>
                    </a:ext>
                  </a:extLst>
                </a:gridCol>
              </a:tblGrid>
              <a:tr h="117043">
                <a:tc>
                  <a:txBody>
                    <a:bodyPr/>
                    <a:lstStyle/>
                    <a:p>
                      <a:pPr algn="just">
                        <a:lnSpc>
                          <a:spcPct val="115000"/>
                        </a:lnSpc>
                        <a:spcAft>
                          <a:spcPts val="1000"/>
                        </a:spcAft>
                      </a:pP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Le BC vous </a:t>
                      </a:r>
                      <a:r>
                        <a:rPr lang="fr-BE" sz="2000" b="1" dirty="0" err="1">
                          <a:effectLst/>
                          <a:latin typeface="Verdana" panose="020B0604030504040204" pitchFamily="34" charset="0"/>
                          <a:ea typeface="Times New Roman" panose="02020603050405020304" pitchFamily="18" charset="0"/>
                          <a:cs typeface="Times New Roman" panose="02020603050405020304" pitchFamily="18" charset="0"/>
                        </a:rPr>
                        <a:t>a-t-il</a:t>
                      </a:r>
                      <a:r>
                        <a:rPr lang="fr-BE" sz="2000" b="1" dirty="0">
                          <a:effectLst/>
                          <a:latin typeface="Verdana" panose="020B0604030504040204" pitchFamily="34" charset="0"/>
                          <a:ea typeface="Times New Roman" panose="02020603050405020304" pitchFamily="18" charset="0"/>
                          <a:cs typeface="Times New Roman" panose="02020603050405020304" pitchFamily="18" charset="0"/>
                        </a:rPr>
                        <a:t> permis d’atteindre vos objectifs?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1000"/>
                        </a:spcAft>
                      </a:pPr>
                      <a:r>
                        <a:rPr lang="fr-BE" sz="2000" b="1" dirty="0">
                          <a:effectLst/>
                          <a:latin typeface="Verdana" panose="020B0604030504040204" pitchFamily="34" charset="0"/>
                          <a:ea typeface="Calibri" panose="020F0502020204030204" pitchFamily="34" charset="0"/>
                          <a:cs typeface="Times New Roman" panose="02020603050405020304" pitchFamily="18" charset="0"/>
                        </a:rPr>
                        <a:t>TOTAL (N = 687)</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0">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Non, pas du tout. Cela ne m'a rien apporté.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000" dirty="0">
                          <a:effectLst/>
                          <a:latin typeface="Verdana" panose="020B0604030504040204" pitchFamily="34" charset="0"/>
                          <a:ea typeface="Calibri" panose="020F0502020204030204" pitchFamily="34" charset="0"/>
                          <a:cs typeface="Times New Roman" panose="02020603050405020304" pitchFamily="18" charset="0"/>
                        </a:rPr>
                        <a:t>1,7%</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1"/>
                  </a:ext>
                </a:extLst>
              </a:tr>
              <a:tr h="423542">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Non, pas vraiment. Par contre, il m'a permis d'atteindre d'autres objectifs auxquels je n'avais pas pensé.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12,4%</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0">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Oui, en partie. Le Bilan m'a permis d'atteindre certains objectifs que je m'étais fixés, mais pas tous.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1000"/>
                        </a:spcAft>
                      </a:pPr>
                      <a:r>
                        <a:rPr lang="fr-BE" sz="2000" b="1" dirty="0">
                          <a:effectLst/>
                          <a:latin typeface="Verdana" panose="020B0604030504040204" pitchFamily="34" charset="0"/>
                          <a:ea typeface="Calibri" panose="020F0502020204030204" pitchFamily="34" charset="0"/>
                          <a:cs typeface="Times New Roman" panose="02020603050405020304" pitchFamily="18" charset="0"/>
                        </a:rPr>
                        <a:t>50,9%</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3"/>
                  </a:ext>
                </a:extLst>
              </a:tr>
              <a:tr h="126170">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Oui, totalement. Le Bilan m'a permis d'atteindre l'ensemble des objectifs que je m'étais fixés. </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1000"/>
                        </a:spcAft>
                      </a:pPr>
                      <a:r>
                        <a:rPr lang="fr-BE" sz="2000" dirty="0">
                          <a:effectLst/>
                          <a:latin typeface="Verdana" panose="020B0604030504040204" pitchFamily="34" charset="0"/>
                          <a:ea typeface="Times New Roman" panose="02020603050405020304" pitchFamily="18" charset="0"/>
                          <a:cs typeface="Times New Roman" panose="02020603050405020304" pitchFamily="18" charset="0"/>
                        </a:rPr>
                        <a:t>34,4%</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4925" marR="34925" marT="34925" marB="349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4"/>
                  </a:ext>
                </a:extLst>
              </a:tr>
            </a:tbl>
          </a:graphicData>
        </a:graphic>
      </p:graphicFrame>
      <p:sp>
        <p:nvSpPr>
          <p:cNvPr id="6" name="Titre 1">
            <a:extLst>
              <a:ext uri="{FF2B5EF4-FFF2-40B4-BE49-F238E27FC236}">
                <a16:creationId xmlns:a16="http://schemas.microsoft.com/office/drawing/2014/main" id="{23A0CB43-9233-4208-A40A-F18510C6478B}"/>
              </a:ext>
            </a:extLst>
          </p:cNvPr>
          <p:cNvSpPr txBox="1">
            <a:spLocks/>
          </p:cNvSpPr>
          <p:nvPr/>
        </p:nvSpPr>
        <p:spPr>
          <a:xfrm>
            <a:off x="778933" y="0"/>
            <a:ext cx="987131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4. Evaluation du dispositif par les travailleurs</a:t>
            </a:r>
            <a:endParaRPr lang="fr-BE" u="sng" dirty="0"/>
          </a:p>
        </p:txBody>
      </p:sp>
    </p:spTree>
    <p:extLst>
      <p:ext uri="{BB962C8B-B14F-4D97-AF65-F5344CB8AC3E}">
        <p14:creationId xmlns:p14="http://schemas.microsoft.com/office/powerpoint/2010/main" val="25426557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412264417"/>
              </p:ext>
            </p:extLst>
          </p:nvPr>
        </p:nvGraphicFramePr>
        <p:xfrm>
          <a:off x="1524000" y="1000108"/>
          <a:ext cx="9144000" cy="5572164"/>
        </p:xfrm>
        <a:graphic>
          <a:graphicData uri="http://schemas.openxmlformats.org/drawingml/2006/chart">
            <c:chart xmlns:c="http://schemas.openxmlformats.org/drawingml/2006/chart" xmlns:r="http://schemas.openxmlformats.org/officeDocument/2006/relationships" r:id="rId3"/>
          </a:graphicData>
        </a:graphic>
      </p:graphicFrame>
      <p:sp>
        <p:nvSpPr>
          <p:cNvPr id="5" name="ZoneTexte 1"/>
          <p:cNvSpPr txBox="1"/>
          <p:nvPr/>
        </p:nvSpPr>
        <p:spPr>
          <a:xfrm>
            <a:off x="1674184" y="1456548"/>
            <a:ext cx="6858000" cy="3572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Le conseiller a tenu compte de mon niveau d’études et de mon parcours de formation</a:t>
            </a:r>
          </a:p>
        </p:txBody>
      </p:sp>
      <p:sp>
        <p:nvSpPr>
          <p:cNvPr id="6" name="ZoneTexte 1"/>
          <p:cNvSpPr txBox="1"/>
          <p:nvPr/>
        </p:nvSpPr>
        <p:spPr>
          <a:xfrm>
            <a:off x="1673287" y="1996306"/>
            <a:ext cx="8644006" cy="2857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400" dirty="0">
                <a:solidFill>
                  <a:prstClr val="black"/>
                </a:solidFill>
                <a:latin typeface="Calibri"/>
              </a:rPr>
              <a:t>Je conseillerais volontiers le bilan de compétences à quelqu’un qui se pose des questions sur son avenir professionnel</a:t>
            </a:r>
          </a:p>
        </p:txBody>
      </p:sp>
      <p:sp>
        <p:nvSpPr>
          <p:cNvPr id="7" name="ZoneTexte 1"/>
          <p:cNvSpPr txBox="1"/>
          <p:nvPr/>
        </p:nvSpPr>
        <p:spPr>
          <a:xfrm>
            <a:off x="1674185" y="973250"/>
            <a:ext cx="7786665" cy="3572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Le conseiller a tenu compte de ma situation professionnelle et de mon contexte de travail</a:t>
            </a:r>
          </a:p>
        </p:txBody>
      </p:sp>
      <p:sp>
        <p:nvSpPr>
          <p:cNvPr id="8" name="ZoneTexte 1"/>
          <p:cNvSpPr txBox="1"/>
          <p:nvPr/>
        </p:nvSpPr>
        <p:spPr>
          <a:xfrm>
            <a:off x="1688789" y="2962625"/>
            <a:ext cx="5786506" cy="2857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Je suis globalement satisfait du dispositif du bilan de compétences</a:t>
            </a:r>
          </a:p>
        </p:txBody>
      </p:sp>
      <p:sp>
        <p:nvSpPr>
          <p:cNvPr id="9" name="ZoneTexte 1"/>
          <p:cNvSpPr txBox="1"/>
          <p:nvPr/>
        </p:nvSpPr>
        <p:spPr>
          <a:xfrm>
            <a:off x="1667694" y="2464598"/>
            <a:ext cx="7000921" cy="2857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Le conseiller a tenu compte des éléments importants de ma vie privée (ma famille, mon état de santé…)</a:t>
            </a:r>
          </a:p>
        </p:txBody>
      </p:sp>
      <p:sp>
        <p:nvSpPr>
          <p:cNvPr id="10" name="ZoneTexte 1"/>
          <p:cNvSpPr txBox="1"/>
          <p:nvPr/>
        </p:nvSpPr>
        <p:spPr>
          <a:xfrm>
            <a:off x="1674185" y="3936297"/>
            <a:ext cx="5357835" cy="35715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Ce dispositif a été à la hauteur de mes attentes initiales</a:t>
            </a:r>
          </a:p>
        </p:txBody>
      </p:sp>
      <p:sp>
        <p:nvSpPr>
          <p:cNvPr id="11" name="ZoneTexte 1"/>
          <p:cNvSpPr txBox="1"/>
          <p:nvPr/>
        </p:nvSpPr>
        <p:spPr>
          <a:xfrm>
            <a:off x="1667694" y="3462735"/>
            <a:ext cx="6572341" cy="2857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Le conseiller m’a aidé à mettre au point des stratégies concrètes permettant d’atteindre mes objectifs</a:t>
            </a:r>
          </a:p>
        </p:txBody>
      </p:sp>
      <p:sp>
        <p:nvSpPr>
          <p:cNvPr id="12" name="ZoneTexte 1"/>
          <p:cNvSpPr txBox="1"/>
          <p:nvPr/>
        </p:nvSpPr>
        <p:spPr>
          <a:xfrm>
            <a:off x="1667694" y="4397048"/>
            <a:ext cx="6000750" cy="2857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L’entretien de suivi m’aide beaucoup dans la mise en œuvre de mon projet professionnel</a:t>
            </a:r>
          </a:p>
        </p:txBody>
      </p:sp>
      <p:sp>
        <p:nvSpPr>
          <p:cNvPr id="13" name="ZoneTexte 1"/>
          <p:cNvSpPr txBox="1"/>
          <p:nvPr/>
        </p:nvSpPr>
        <p:spPr>
          <a:xfrm>
            <a:off x="1667694" y="4905921"/>
            <a:ext cx="7572421" cy="35715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Le document de synthèse reçu à la fin du processus m’est utile, je m’y réfère, j’en fais usage</a:t>
            </a:r>
          </a:p>
        </p:txBody>
      </p:sp>
      <p:sp>
        <p:nvSpPr>
          <p:cNvPr id="14" name="ZoneTexte 1"/>
          <p:cNvSpPr txBox="1"/>
          <p:nvPr/>
        </p:nvSpPr>
        <p:spPr>
          <a:xfrm>
            <a:off x="1678647" y="5423580"/>
            <a:ext cx="6215085" cy="28580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fr-BE" sz="1600" dirty="0">
                <a:solidFill>
                  <a:prstClr val="black"/>
                </a:solidFill>
                <a:latin typeface="Calibri"/>
              </a:rPr>
              <a:t>Le conseiller m’a aidé à préparer l’après-bilan, à gérer le « retour » dans mon travail</a:t>
            </a:r>
          </a:p>
        </p:txBody>
      </p:sp>
      <p:sp>
        <p:nvSpPr>
          <p:cNvPr id="16" name="Titre 1">
            <a:extLst>
              <a:ext uri="{FF2B5EF4-FFF2-40B4-BE49-F238E27FC236}">
                <a16:creationId xmlns:a16="http://schemas.microsoft.com/office/drawing/2014/main" id="{DF82FEEC-477D-4595-92B6-B99C0FF2CF1A}"/>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4. Evaluation du dispositif par les travailleurs</a:t>
            </a:r>
            <a:endParaRPr lang="fr-BE" u="sng" dirty="0"/>
          </a:p>
        </p:txBody>
      </p:sp>
    </p:spTree>
    <p:extLst>
      <p:ext uri="{BB962C8B-B14F-4D97-AF65-F5344CB8AC3E}">
        <p14:creationId xmlns:p14="http://schemas.microsoft.com/office/powerpoint/2010/main" val="42658739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C38ECDB-A9D2-4A05-B83C-661D951B801A}"/>
              </a:ext>
            </a:extLst>
          </p:cNvPr>
          <p:cNvSpPr>
            <a:spLocks noGrp="1"/>
          </p:cNvSpPr>
          <p:nvPr>
            <p:ph idx="1"/>
          </p:nvPr>
        </p:nvSpPr>
        <p:spPr>
          <a:xfrm>
            <a:off x="677334" y="982133"/>
            <a:ext cx="9431866" cy="5621867"/>
          </a:xfrm>
        </p:spPr>
        <p:txBody>
          <a:bodyPr>
            <a:normAutofit/>
          </a:bodyPr>
          <a:lstStyle/>
          <a:p>
            <a:r>
              <a:rPr lang="fr-BE" sz="3200" dirty="0">
                <a:solidFill>
                  <a:schemeClr val="tx1"/>
                </a:solidFill>
              </a:rPr>
              <a:t>Entretiens avec des employeurs dont certains travailleurs ont réalisé un bilan de compétences.</a:t>
            </a:r>
          </a:p>
          <a:p>
            <a:r>
              <a:rPr lang="fr-BE" sz="3200" dirty="0">
                <a:solidFill>
                  <a:schemeClr val="tx1"/>
                </a:solidFill>
              </a:rPr>
              <a:t>Accord des travailleurs pour qu’on prenne contact avec leur employeur.</a:t>
            </a:r>
          </a:p>
          <a:p>
            <a:r>
              <a:rPr lang="fr-BE" sz="3200" b="1" dirty="0">
                <a:solidFill>
                  <a:schemeClr val="tx1"/>
                </a:solidFill>
              </a:rPr>
              <a:t>Objectif</a:t>
            </a:r>
            <a:r>
              <a:rPr lang="fr-BE" sz="3200" dirty="0">
                <a:solidFill>
                  <a:schemeClr val="tx1"/>
                </a:solidFill>
              </a:rPr>
              <a:t>: mesurer les effets du « retour » dans l’équipe d’un travailleur qui a bénéficié d’un bilan de compétences. Quels changements dans l’attitude au travail? Quels effets sur l’équipe? Sur la gestion des ressources humaines? </a:t>
            </a:r>
          </a:p>
        </p:txBody>
      </p:sp>
      <p:sp>
        <p:nvSpPr>
          <p:cNvPr id="6" name="Titre 1">
            <a:extLst>
              <a:ext uri="{FF2B5EF4-FFF2-40B4-BE49-F238E27FC236}">
                <a16:creationId xmlns:a16="http://schemas.microsoft.com/office/drawing/2014/main" id="{FD8CE86C-E4FE-4738-9686-159F2DC548F0}"/>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 Ce qu’en pensent les employeurs</a:t>
            </a:r>
            <a:endParaRPr lang="fr-BE" u="sng" dirty="0"/>
          </a:p>
        </p:txBody>
      </p:sp>
    </p:spTree>
    <p:extLst>
      <p:ext uri="{BB962C8B-B14F-4D97-AF65-F5344CB8AC3E}">
        <p14:creationId xmlns:p14="http://schemas.microsoft.com/office/powerpoint/2010/main" val="12401821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9B4789F-D475-4B2C-B631-668573CB59DC}"/>
              </a:ext>
            </a:extLst>
          </p:cNvPr>
          <p:cNvSpPr>
            <a:spLocks noGrp="1"/>
          </p:cNvSpPr>
          <p:nvPr>
            <p:ph idx="1"/>
          </p:nvPr>
        </p:nvSpPr>
        <p:spPr>
          <a:xfrm>
            <a:off x="677333" y="880533"/>
            <a:ext cx="10481733" cy="5977467"/>
          </a:xfrm>
        </p:spPr>
        <p:txBody>
          <a:bodyPr>
            <a:normAutofit/>
          </a:bodyPr>
          <a:lstStyle/>
          <a:p>
            <a:r>
              <a:rPr lang="fr-BE" sz="2800" dirty="0">
                <a:solidFill>
                  <a:schemeClr val="tx1"/>
                </a:solidFill>
              </a:rPr>
              <a:t>Un travailleur qui se pose des questions ou qui exprime un mal-être : </a:t>
            </a:r>
            <a:r>
              <a:rPr lang="fr-BE" sz="2800" b="1" dirty="0">
                <a:solidFill>
                  <a:schemeClr val="tx1"/>
                </a:solidFill>
              </a:rPr>
              <a:t>effets négatifs sur l’équipe</a:t>
            </a:r>
          </a:p>
        </p:txBody>
      </p:sp>
      <p:sp>
        <p:nvSpPr>
          <p:cNvPr id="4" name="Titre 1">
            <a:extLst>
              <a:ext uri="{FF2B5EF4-FFF2-40B4-BE49-F238E27FC236}">
                <a16:creationId xmlns:a16="http://schemas.microsoft.com/office/drawing/2014/main" id="{D6AC120A-E46B-4A99-B18E-4724A33588BB}"/>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5.1. Des effets positifs du BC sur le travailleur</a:t>
            </a:r>
            <a:endParaRPr lang="fr-BE" u="sng" dirty="0"/>
          </a:p>
        </p:txBody>
      </p:sp>
    </p:spTree>
    <p:extLst>
      <p:ext uri="{BB962C8B-B14F-4D97-AF65-F5344CB8AC3E}">
        <p14:creationId xmlns:p14="http://schemas.microsoft.com/office/powerpoint/2010/main" val="3083765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9B4789F-D475-4B2C-B631-668573CB59DC}"/>
              </a:ext>
            </a:extLst>
          </p:cNvPr>
          <p:cNvSpPr>
            <a:spLocks noGrp="1"/>
          </p:cNvSpPr>
          <p:nvPr>
            <p:ph idx="1"/>
          </p:nvPr>
        </p:nvSpPr>
        <p:spPr>
          <a:xfrm>
            <a:off x="677333" y="880533"/>
            <a:ext cx="10481733" cy="5977467"/>
          </a:xfrm>
        </p:spPr>
        <p:txBody>
          <a:bodyPr>
            <a:normAutofit/>
          </a:bodyPr>
          <a:lstStyle/>
          <a:p>
            <a:r>
              <a:rPr lang="fr-BE" sz="2800" dirty="0">
                <a:solidFill>
                  <a:schemeClr val="tx1"/>
                </a:solidFill>
              </a:rPr>
              <a:t>Un travailleur qui se pose des questions ou qui exprime un mal-être : </a:t>
            </a:r>
            <a:r>
              <a:rPr lang="fr-BE" sz="2800" b="1" dirty="0">
                <a:solidFill>
                  <a:schemeClr val="tx1"/>
                </a:solidFill>
              </a:rPr>
              <a:t>effets négatifs sur l’équipe</a:t>
            </a:r>
          </a:p>
          <a:p>
            <a:r>
              <a:rPr lang="fr-BE" sz="2800" dirty="0">
                <a:solidFill>
                  <a:schemeClr val="tx1"/>
                </a:solidFill>
              </a:rPr>
              <a:t>Changement d’attitude du travailleur après le BC : </a:t>
            </a:r>
          </a:p>
          <a:p>
            <a:pPr>
              <a:buFontTx/>
              <a:buChar char="-"/>
            </a:pPr>
            <a:r>
              <a:rPr lang="fr-BE" sz="2800" i="1" dirty="0">
                <a:solidFill>
                  <a:schemeClr val="tx1"/>
                </a:solidFill>
              </a:rPr>
              <a:t>« … il a pris en main ses problèmes de santé, … »</a:t>
            </a:r>
          </a:p>
          <a:p>
            <a:pPr>
              <a:buFontTx/>
              <a:buChar char="-"/>
            </a:pPr>
            <a:r>
              <a:rPr lang="fr-BE" sz="2800" i="1" dirty="0">
                <a:solidFill>
                  <a:schemeClr val="tx1"/>
                </a:solidFill>
              </a:rPr>
              <a:t>« … on a retrouvé une personne joyeuse, pleine d’humour, de vigueur, de compétences, … »</a:t>
            </a:r>
          </a:p>
          <a:p>
            <a:pPr>
              <a:buFontTx/>
              <a:buChar char="-"/>
            </a:pPr>
            <a:r>
              <a:rPr lang="fr-BE" sz="2800" i="1" dirty="0">
                <a:solidFill>
                  <a:schemeClr val="tx1"/>
                </a:solidFill>
              </a:rPr>
              <a:t>« … je sens plus de sérénité comme ça après, souvent… (…) parce qu’ils ont en partie une réponse à des questionnements qui les turlupinaient… »</a:t>
            </a:r>
          </a:p>
          <a:p>
            <a:pPr>
              <a:buFontTx/>
              <a:buChar char="-"/>
            </a:pPr>
            <a:r>
              <a:rPr lang="fr-BE" sz="2800" i="1" dirty="0">
                <a:solidFill>
                  <a:schemeClr val="tx1"/>
                </a:solidFill>
              </a:rPr>
              <a:t>« … le bilan de compétences lui a permis à elle de s’affirmer… »</a:t>
            </a:r>
          </a:p>
        </p:txBody>
      </p:sp>
      <p:sp>
        <p:nvSpPr>
          <p:cNvPr id="4" name="Titre 1">
            <a:extLst>
              <a:ext uri="{FF2B5EF4-FFF2-40B4-BE49-F238E27FC236}">
                <a16:creationId xmlns:a16="http://schemas.microsoft.com/office/drawing/2014/main" id="{D6AC120A-E46B-4A99-B18E-4724A33588BB}"/>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5.1. Des effets positifs du BC sur le travailleur</a:t>
            </a:r>
            <a:endParaRPr lang="fr-BE" u="sng" dirty="0"/>
          </a:p>
        </p:txBody>
      </p:sp>
    </p:spTree>
    <p:extLst>
      <p:ext uri="{BB962C8B-B14F-4D97-AF65-F5344CB8AC3E}">
        <p14:creationId xmlns:p14="http://schemas.microsoft.com/office/powerpoint/2010/main" val="15098456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107936"/>
            <a:ext cx="8596668" cy="1320800"/>
          </a:xfrm>
        </p:spPr>
        <p:txBody>
          <a:bodyPr/>
          <a:lstStyle/>
          <a:p>
            <a:r>
              <a:rPr lang="fr-BE" dirty="0"/>
              <a:t>1. Méthodologie de l’évaluation</a:t>
            </a:r>
          </a:p>
        </p:txBody>
      </p:sp>
      <p:sp>
        <p:nvSpPr>
          <p:cNvPr id="3" name="Espace réservé du contenu 2"/>
          <p:cNvSpPr>
            <a:spLocks noGrp="1"/>
          </p:cNvSpPr>
          <p:nvPr>
            <p:ph idx="1"/>
          </p:nvPr>
        </p:nvSpPr>
        <p:spPr>
          <a:xfrm>
            <a:off x="609601" y="937669"/>
            <a:ext cx="9517803" cy="6191264"/>
          </a:xfrm>
        </p:spPr>
        <p:txBody>
          <a:bodyPr>
            <a:normAutofit/>
          </a:bodyPr>
          <a:lstStyle/>
          <a:p>
            <a:pPr marL="0" indent="0" algn="just">
              <a:buNone/>
            </a:pPr>
            <a:r>
              <a:rPr lang="fr-BE" sz="2800" b="1" dirty="0">
                <a:solidFill>
                  <a:schemeClr val="tx1"/>
                </a:solidFill>
              </a:rPr>
              <a:t>Comparaison AVANT-APRES</a:t>
            </a:r>
          </a:p>
          <a:p>
            <a:pPr algn="just"/>
            <a:r>
              <a:rPr lang="fr-BE" sz="2800" b="1" dirty="0">
                <a:solidFill>
                  <a:schemeClr val="tx1"/>
                </a:solidFill>
              </a:rPr>
              <a:t>Etude statistique</a:t>
            </a:r>
            <a:r>
              <a:rPr lang="fr-BE" sz="2800" dirty="0">
                <a:solidFill>
                  <a:schemeClr val="tx1"/>
                </a:solidFill>
              </a:rPr>
              <a:t>: questionnaire « Avant-Après » à destination des participants au BC</a:t>
            </a:r>
            <a:endParaRPr lang="fr-BE" sz="2800" dirty="0">
              <a:solidFill>
                <a:schemeClr val="tx1"/>
              </a:solidFill>
              <a:sym typeface="Wingdings" pitchFamily="2" charset="2"/>
            </a:endParaRPr>
          </a:p>
          <a:p>
            <a:pPr algn="just">
              <a:buNone/>
            </a:pPr>
            <a:r>
              <a:rPr lang="fr-BE" sz="2800" dirty="0">
                <a:solidFill>
                  <a:schemeClr val="tx1"/>
                </a:solidFill>
                <a:sym typeface="Wingdings" pitchFamily="2" charset="2"/>
              </a:rPr>
              <a:t> </a:t>
            </a:r>
            <a:r>
              <a:rPr lang="fr-BE" sz="2800" b="1" dirty="0">
                <a:solidFill>
                  <a:schemeClr val="tx1"/>
                </a:solidFill>
                <a:sym typeface="Wingdings" pitchFamily="2" charset="2"/>
              </a:rPr>
              <a:t>727 correspondances avant-après</a:t>
            </a:r>
            <a:r>
              <a:rPr lang="fr-BE" sz="2800" dirty="0">
                <a:solidFill>
                  <a:schemeClr val="tx1"/>
                </a:solidFill>
                <a:sym typeface="Wingdings" pitchFamily="2" charset="2"/>
              </a:rPr>
              <a:t>.</a:t>
            </a:r>
          </a:p>
          <a:p>
            <a:pPr algn="just"/>
            <a:r>
              <a:rPr lang="fr-BE" sz="2800" b="1" dirty="0">
                <a:solidFill>
                  <a:schemeClr val="tx1"/>
                </a:solidFill>
                <a:sym typeface="Wingdings" pitchFamily="2" charset="2"/>
              </a:rPr>
              <a:t>Etude qualitative</a:t>
            </a:r>
            <a:r>
              <a:rPr lang="fr-BE" sz="2800" dirty="0">
                <a:solidFill>
                  <a:schemeClr val="tx1"/>
                </a:solidFill>
                <a:sym typeface="Wingdings" pitchFamily="2" charset="2"/>
              </a:rPr>
              <a:t>: 44 entretiens avant, 36 entretiens après (</a:t>
            </a:r>
            <a:r>
              <a:rPr lang="fr-BE" sz="2800" b="1" dirty="0">
                <a:solidFill>
                  <a:schemeClr val="tx1"/>
                </a:solidFill>
                <a:sym typeface="Wingdings" pitchFamily="2" charset="2"/>
              </a:rPr>
              <a:t>36 correspondances avant-après</a:t>
            </a:r>
            <a:r>
              <a:rPr lang="fr-BE" sz="2800" dirty="0">
                <a:solidFill>
                  <a:schemeClr val="tx1"/>
                </a:solidFill>
                <a:sym typeface="Wingdings" pitchFamily="2" charset="2"/>
              </a:rPr>
              <a:t>).</a:t>
            </a:r>
          </a:p>
          <a:p>
            <a:pPr algn="just"/>
            <a:r>
              <a:rPr lang="fr-BE" sz="2800" b="1" dirty="0">
                <a:solidFill>
                  <a:schemeClr val="tx1"/>
                </a:solidFill>
                <a:sym typeface="Wingdings" pitchFamily="2" charset="2"/>
              </a:rPr>
              <a:t>Investigations auprès des employeurs </a:t>
            </a:r>
            <a:r>
              <a:rPr lang="fr-BE" sz="2800" dirty="0">
                <a:solidFill>
                  <a:schemeClr val="tx1"/>
                </a:solidFill>
                <a:sym typeface="Wingdings" pitchFamily="2" charset="2"/>
              </a:rPr>
              <a:t>de certains participants au Bilan de Compétences (</a:t>
            </a:r>
            <a:r>
              <a:rPr lang="fr-BE" sz="2800" b="1" dirty="0">
                <a:solidFill>
                  <a:schemeClr val="tx1"/>
                </a:solidFill>
                <a:sym typeface="Wingdings" pitchFamily="2" charset="2"/>
              </a:rPr>
              <a:t>9 entretiens</a:t>
            </a:r>
            <a:r>
              <a:rPr lang="fr-BE" sz="2800" dirty="0">
                <a:solidFill>
                  <a:schemeClr val="tx1"/>
                </a:solidFill>
                <a:sym typeface="Wingdings" pitchFamily="2" charset="2"/>
              </a:rPr>
              <a:t>).</a:t>
            </a:r>
          </a:p>
          <a:p>
            <a:pPr algn="just"/>
            <a:r>
              <a:rPr lang="fr-BE" sz="2800" b="1" dirty="0">
                <a:solidFill>
                  <a:schemeClr val="tx1"/>
                </a:solidFill>
              </a:rPr>
              <a:t>Intervisions avec les opérateurs: </a:t>
            </a:r>
            <a:r>
              <a:rPr lang="fr-BE" sz="2800" dirty="0">
                <a:solidFill>
                  <a:schemeClr val="tx1"/>
                </a:solidFill>
              </a:rPr>
              <a:t>Echanges de pratiques et co-construction de documents de référence (depuis 2013, </a:t>
            </a:r>
            <a:r>
              <a:rPr lang="fr-BE" sz="2800" b="1" dirty="0">
                <a:solidFill>
                  <a:schemeClr val="tx1"/>
                </a:solidFill>
              </a:rPr>
              <a:t>une 20aine d’intervisions</a:t>
            </a:r>
            <a:r>
              <a:rPr lang="fr-BE" sz="2800" dirty="0">
                <a:solidFill>
                  <a:schemeClr val="tx1"/>
                </a:solidFill>
              </a:rPr>
              <a:t>, </a:t>
            </a:r>
            <a:r>
              <a:rPr lang="fr-BE" sz="2800" b="1" dirty="0">
                <a:solidFill>
                  <a:schemeClr val="tx1"/>
                </a:solidFill>
              </a:rPr>
              <a:t>13 documents de référence produits</a:t>
            </a:r>
            <a:r>
              <a:rPr lang="fr-BE" sz="2800" dirty="0">
                <a:solidFill>
                  <a:schemeClr val="tx1"/>
                </a:solidFill>
              </a:rPr>
              <a:t>).</a:t>
            </a:r>
          </a:p>
          <a:p>
            <a:pPr marL="0" indent="0" algn="just">
              <a:buNone/>
            </a:pPr>
            <a:endParaRPr lang="fr-BE" sz="2800" dirty="0">
              <a:solidFill>
                <a:schemeClr val="tx1"/>
              </a:solidFill>
              <a:sym typeface="Wingdings" pitchFamily="2" charset="2"/>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F6A2245-BEB1-4506-8513-C4B28E2C8DD3}"/>
              </a:ext>
            </a:extLst>
          </p:cNvPr>
          <p:cNvSpPr>
            <a:spLocks noGrp="1"/>
          </p:cNvSpPr>
          <p:nvPr>
            <p:ph idx="1"/>
          </p:nvPr>
        </p:nvSpPr>
        <p:spPr>
          <a:xfrm>
            <a:off x="660399" y="1202267"/>
            <a:ext cx="10007601" cy="5655733"/>
          </a:xfrm>
        </p:spPr>
        <p:txBody>
          <a:bodyPr>
            <a:normAutofit/>
          </a:bodyPr>
          <a:lstStyle/>
          <a:p>
            <a:pPr marL="0" indent="0">
              <a:buNone/>
            </a:pPr>
            <a:endParaRPr lang="fr-BE" dirty="0"/>
          </a:p>
        </p:txBody>
      </p:sp>
      <p:sp>
        <p:nvSpPr>
          <p:cNvPr id="4" name="Titre 1">
            <a:extLst>
              <a:ext uri="{FF2B5EF4-FFF2-40B4-BE49-F238E27FC236}">
                <a16:creationId xmlns:a16="http://schemas.microsoft.com/office/drawing/2014/main" id="{E0538171-81C6-4597-9950-363CA7FB0821}"/>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5.2. Liens positifs entre l’évolution du travailleur et l’équipe</a:t>
            </a:r>
            <a:endParaRPr lang="fr-BE" u="sng" dirty="0"/>
          </a:p>
        </p:txBody>
      </p:sp>
    </p:spTree>
    <p:extLst>
      <p:ext uri="{BB962C8B-B14F-4D97-AF65-F5344CB8AC3E}">
        <p14:creationId xmlns:p14="http://schemas.microsoft.com/office/powerpoint/2010/main" val="40827914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F6A2245-BEB1-4506-8513-C4B28E2C8DD3}"/>
              </a:ext>
            </a:extLst>
          </p:cNvPr>
          <p:cNvSpPr>
            <a:spLocks noGrp="1"/>
          </p:cNvSpPr>
          <p:nvPr>
            <p:ph idx="1"/>
          </p:nvPr>
        </p:nvSpPr>
        <p:spPr>
          <a:xfrm>
            <a:off x="660399" y="2290439"/>
            <a:ext cx="10007601" cy="4567561"/>
          </a:xfrm>
        </p:spPr>
        <p:txBody>
          <a:bodyPr>
            <a:normAutofit/>
          </a:bodyPr>
          <a:lstStyle/>
          <a:p>
            <a:r>
              <a:rPr lang="fr-BE" sz="2800" i="1" dirty="0">
                <a:solidFill>
                  <a:schemeClr val="tx1"/>
                </a:solidFill>
                <a:latin typeface="Times New Roman" panose="02020603050405020304" pitchFamily="18" charset="0"/>
                <a:cs typeface="Times New Roman" panose="02020603050405020304" pitchFamily="18" charset="0"/>
              </a:rPr>
              <a:t>«</a:t>
            </a:r>
            <a:r>
              <a:rPr lang="fr-BE" sz="2800" i="1" dirty="0">
                <a:solidFill>
                  <a:schemeClr val="tx1"/>
                </a:solidFill>
                <a:cs typeface="Times New Roman" panose="02020603050405020304" pitchFamily="18" charset="0"/>
              </a:rPr>
              <a:t> (…) beaucoup plus participative, beaucoup moins sur la retenue, elle rentre dans le projet, elle rentre dans les projets, dans les nouvelles choses, et pas ... </a:t>
            </a:r>
            <a:r>
              <a:rPr lang="fr-BE" sz="2800" b="1" i="1" dirty="0">
                <a:solidFill>
                  <a:schemeClr val="tx1"/>
                </a:solidFill>
                <a:cs typeface="Times New Roman" panose="02020603050405020304" pitchFamily="18" charset="0"/>
              </a:rPr>
              <a:t>moins de frictions</a:t>
            </a:r>
            <a:r>
              <a:rPr lang="fr-BE" sz="2800" i="1" dirty="0">
                <a:solidFill>
                  <a:schemeClr val="tx1"/>
                </a:solidFill>
                <a:cs typeface="Times New Roman" panose="02020603050405020304" pitchFamily="18" charset="0"/>
              </a:rPr>
              <a:t> ! Avec les autres, beaucoup plus dans le positif ! »</a:t>
            </a:r>
          </a:p>
          <a:p>
            <a:pPr marL="0" indent="0">
              <a:buNone/>
            </a:pPr>
            <a:endParaRPr lang="fr-BE" dirty="0"/>
          </a:p>
        </p:txBody>
      </p:sp>
      <p:sp>
        <p:nvSpPr>
          <p:cNvPr id="4" name="Titre 1">
            <a:extLst>
              <a:ext uri="{FF2B5EF4-FFF2-40B4-BE49-F238E27FC236}">
                <a16:creationId xmlns:a16="http://schemas.microsoft.com/office/drawing/2014/main" id="{E0538171-81C6-4597-9950-363CA7FB0821}"/>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5.2. Liens positifs entre l’évolution du travailleur et l’équipe</a:t>
            </a:r>
            <a:endParaRPr lang="fr-BE" u="sng" dirty="0"/>
          </a:p>
        </p:txBody>
      </p:sp>
    </p:spTree>
    <p:extLst>
      <p:ext uri="{BB962C8B-B14F-4D97-AF65-F5344CB8AC3E}">
        <p14:creationId xmlns:p14="http://schemas.microsoft.com/office/powerpoint/2010/main" val="15096870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F6A2245-BEB1-4506-8513-C4B28E2C8DD3}"/>
              </a:ext>
            </a:extLst>
          </p:cNvPr>
          <p:cNvSpPr>
            <a:spLocks noGrp="1"/>
          </p:cNvSpPr>
          <p:nvPr>
            <p:ph idx="1"/>
          </p:nvPr>
        </p:nvSpPr>
        <p:spPr>
          <a:xfrm>
            <a:off x="660399" y="1846555"/>
            <a:ext cx="10007601" cy="5011445"/>
          </a:xfrm>
        </p:spPr>
        <p:txBody>
          <a:bodyPr>
            <a:normAutofit/>
          </a:bodyPr>
          <a:lstStyle/>
          <a:p>
            <a:r>
              <a:rPr lang="fr-BE" sz="2800" i="1" dirty="0">
                <a:solidFill>
                  <a:schemeClr val="tx1"/>
                </a:solidFill>
                <a:cs typeface="Times New Roman" panose="02020603050405020304" pitchFamily="18" charset="0"/>
              </a:rPr>
              <a:t>« … </a:t>
            </a:r>
            <a:r>
              <a:rPr lang="fr-BE" sz="2800" b="1" i="1" dirty="0">
                <a:solidFill>
                  <a:schemeClr val="tx1"/>
                </a:solidFill>
                <a:cs typeface="Times New Roman" panose="02020603050405020304" pitchFamily="18" charset="0"/>
              </a:rPr>
              <a:t>le questionnement de l’employé est beaucoup plus heu… difficile à gérer, que le fait qu’il trouve une réponse </a:t>
            </a:r>
            <a:r>
              <a:rPr lang="fr-BE" sz="2800" i="1" dirty="0">
                <a:solidFill>
                  <a:schemeClr val="tx1"/>
                </a:solidFill>
                <a:cs typeface="Times New Roman" panose="02020603050405020304" pitchFamily="18" charset="0"/>
              </a:rPr>
              <a:t>qui peut-être ne nous correspond pas, mais au moins il a sa réponse à lui, et </a:t>
            </a:r>
            <a:r>
              <a:rPr lang="fr-BE" sz="2800" b="1" i="1" dirty="0">
                <a:solidFill>
                  <a:schemeClr val="tx1"/>
                </a:solidFill>
                <a:cs typeface="Times New Roman" panose="02020603050405020304" pitchFamily="18" charset="0"/>
              </a:rPr>
              <a:t>on peut essayer d’avancer</a:t>
            </a:r>
            <a:r>
              <a:rPr lang="fr-BE" sz="2800" i="1" dirty="0">
                <a:solidFill>
                  <a:schemeClr val="tx1"/>
                </a:solidFill>
                <a:cs typeface="Times New Roman" panose="02020603050405020304" pitchFamily="18" charset="0"/>
              </a:rPr>
              <a:t> ! »</a:t>
            </a:r>
          </a:p>
          <a:p>
            <a:r>
              <a:rPr lang="fr-BE" sz="2800" i="1" dirty="0">
                <a:solidFill>
                  <a:schemeClr val="tx1"/>
                </a:solidFill>
                <a:cs typeface="Times New Roman" panose="02020603050405020304" pitchFamily="18" charset="0"/>
              </a:rPr>
              <a:t>« je vois que depuis qu’elle a fait son bilan, elle amorce beaucoup de… elle amorce, enfin, elle est </a:t>
            </a:r>
            <a:r>
              <a:rPr lang="fr-BE" sz="2800" b="1" i="1" dirty="0">
                <a:solidFill>
                  <a:schemeClr val="tx1"/>
                </a:solidFill>
                <a:cs typeface="Times New Roman" panose="02020603050405020304" pitchFamily="18" charset="0"/>
              </a:rPr>
              <a:t>moteur dans pas mal de choses</a:t>
            </a:r>
            <a:r>
              <a:rPr lang="fr-BE" sz="2800" i="1" dirty="0">
                <a:solidFill>
                  <a:schemeClr val="tx1"/>
                </a:solidFill>
                <a:cs typeface="Times New Roman" panose="02020603050405020304" pitchFamily="18" charset="0"/>
              </a:rPr>
              <a:t> ! »</a:t>
            </a:r>
          </a:p>
          <a:p>
            <a:pPr marL="0" indent="0">
              <a:buNone/>
            </a:pPr>
            <a:endParaRPr lang="fr-BE" dirty="0"/>
          </a:p>
        </p:txBody>
      </p:sp>
      <p:sp>
        <p:nvSpPr>
          <p:cNvPr id="4" name="Titre 1">
            <a:extLst>
              <a:ext uri="{FF2B5EF4-FFF2-40B4-BE49-F238E27FC236}">
                <a16:creationId xmlns:a16="http://schemas.microsoft.com/office/drawing/2014/main" id="{E0538171-81C6-4597-9950-363CA7FB0821}"/>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5.2. Liens positifs entre l’évolution du travailleur et l’équipe</a:t>
            </a:r>
            <a:endParaRPr lang="fr-BE" u="sng" dirty="0"/>
          </a:p>
        </p:txBody>
      </p:sp>
    </p:spTree>
    <p:extLst>
      <p:ext uri="{BB962C8B-B14F-4D97-AF65-F5344CB8AC3E}">
        <p14:creationId xmlns:p14="http://schemas.microsoft.com/office/powerpoint/2010/main" val="9875846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F6A2245-BEB1-4506-8513-C4B28E2C8DD3}"/>
              </a:ext>
            </a:extLst>
          </p:cNvPr>
          <p:cNvSpPr>
            <a:spLocks noGrp="1"/>
          </p:cNvSpPr>
          <p:nvPr>
            <p:ph idx="1"/>
          </p:nvPr>
        </p:nvSpPr>
        <p:spPr>
          <a:xfrm>
            <a:off x="660399" y="1855433"/>
            <a:ext cx="10007601" cy="5002567"/>
          </a:xfrm>
        </p:spPr>
        <p:txBody>
          <a:bodyPr>
            <a:normAutofit/>
          </a:bodyPr>
          <a:lstStyle/>
          <a:p>
            <a:r>
              <a:rPr lang="fr-BE" sz="2800" i="1" dirty="0">
                <a:solidFill>
                  <a:schemeClr val="tx1"/>
                </a:solidFill>
                <a:cs typeface="Times New Roman" panose="02020603050405020304" pitchFamily="18" charset="0"/>
              </a:rPr>
              <a:t>« pendant le processus, ça a </a:t>
            </a:r>
            <a:r>
              <a:rPr lang="fr-BE" sz="2800" b="1" i="1" dirty="0">
                <a:solidFill>
                  <a:schemeClr val="tx1"/>
                </a:solidFill>
                <a:cs typeface="Times New Roman" panose="02020603050405020304" pitchFamily="18" charset="0"/>
              </a:rPr>
              <a:t>apaisé</a:t>
            </a:r>
            <a:r>
              <a:rPr lang="fr-BE" sz="2800" i="1" dirty="0">
                <a:solidFill>
                  <a:schemeClr val="tx1"/>
                </a:solidFill>
                <a:cs typeface="Times New Roman" panose="02020603050405020304" pitchFamily="18" charset="0"/>
              </a:rPr>
              <a:t> </a:t>
            </a:r>
            <a:r>
              <a:rPr lang="fr-BE" sz="2800" b="1" i="1" dirty="0">
                <a:solidFill>
                  <a:schemeClr val="tx1"/>
                </a:solidFill>
                <a:cs typeface="Times New Roman" panose="02020603050405020304" pitchFamily="18" charset="0"/>
              </a:rPr>
              <a:t>l’équipe</a:t>
            </a:r>
            <a:r>
              <a:rPr lang="fr-BE" sz="2800" i="1" dirty="0">
                <a:solidFill>
                  <a:schemeClr val="tx1"/>
                </a:solidFill>
                <a:cs typeface="Times New Roman" panose="02020603050405020304" pitchFamily="18" charset="0"/>
              </a:rPr>
              <a:t>, et il y a eu beaucoup de bienveillance par rapport à cette personne-là. »</a:t>
            </a:r>
          </a:p>
          <a:p>
            <a:r>
              <a:rPr lang="fr-BE" sz="2800" i="1" dirty="0">
                <a:solidFill>
                  <a:schemeClr val="tx1"/>
                </a:solidFill>
                <a:cs typeface="Times New Roman" panose="02020603050405020304" pitchFamily="18" charset="0"/>
              </a:rPr>
              <a:t>« Ce qui a changé, c’est </a:t>
            </a:r>
            <a:r>
              <a:rPr lang="fr-BE" sz="2800" b="1" i="1" dirty="0">
                <a:solidFill>
                  <a:schemeClr val="tx1"/>
                </a:solidFill>
                <a:cs typeface="Times New Roman" panose="02020603050405020304" pitchFamily="18" charset="0"/>
              </a:rPr>
              <a:t>qu’il recommence à être propositionnel et créatif dans son travail, à innover</a:t>
            </a:r>
            <a:r>
              <a:rPr lang="fr-BE" sz="2800" i="1" dirty="0">
                <a:solidFill>
                  <a:schemeClr val="tx1"/>
                </a:solidFill>
                <a:cs typeface="Times New Roman" panose="02020603050405020304" pitchFamily="18" charset="0"/>
              </a:rPr>
              <a:t>, … Et il a vraiment une énergie positive, il a retrouvé de l’enthousiasme </a:t>
            </a:r>
            <a:r>
              <a:rPr lang="fr-BE" sz="2800" b="1" i="1" dirty="0">
                <a:solidFill>
                  <a:schemeClr val="tx1"/>
                </a:solidFill>
                <a:cs typeface="Times New Roman" panose="02020603050405020304" pitchFamily="18" charset="0"/>
              </a:rPr>
              <a:t>! Et c’est effet boule de neige dans une équipe</a:t>
            </a:r>
            <a:r>
              <a:rPr lang="fr-BE" sz="2800" i="1" dirty="0">
                <a:solidFill>
                  <a:schemeClr val="tx1"/>
                </a:solidFill>
                <a:cs typeface="Times New Roman" panose="02020603050405020304" pitchFamily="18" charset="0"/>
              </a:rPr>
              <a:t> ! » </a:t>
            </a:r>
          </a:p>
          <a:p>
            <a:endParaRPr lang="fr-BE" dirty="0"/>
          </a:p>
        </p:txBody>
      </p:sp>
      <p:sp>
        <p:nvSpPr>
          <p:cNvPr id="4" name="Titre 1">
            <a:extLst>
              <a:ext uri="{FF2B5EF4-FFF2-40B4-BE49-F238E27FC236}">
                <a16:creationId xmlns:a16="http://schemas.microsoft.com/office/drawing/2014/main" id="{E0538171-81C6-4597-9950-363CA7FB0821}"/>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5.2. Liens positifs entre l’évolution du travailleur et l’équipe</a:t>
            </a:r>
            <a:endParaRPr lang="fr-BE" u="sng" dirty="0"/>
          </a:p>
        </p:txBody>
      </p:sp>
    </p:spTree>
    <p:extLst>
      <p:ext uri="{BB962C8B-B14F-4D97-AF65-F5344CB8AC3E}">
        <p14:creationId xmlns:p14="http://schemas.microsoft.com/office/powerpoint/2010/main" val="26143328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DC456A47-A4D1-4051-A6EF-EAD57E41C71E}"/>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5.3. Des travailleurs qui reviennent parfois avec « trop » d’assurance</a:t>
            </a:r>
            <a:endParaRPr lang="fr-BE" u="sng" dirty="0"/>
          </a:p>
        </p:txBody>
      </p:sp>
      <p:sp>
        <p:nvSpPr>
          <p:cNvPr id="5" name="Espace réservé du contenu 4">
            <a:extLst>
              <a:ext uri="{FF2B5EF4-FFF2-40B4-BE49-F238E27FC236}">
                <a16:creationId xmlns:a16="http://schemas.microsoft.com/office/drawing/2014/main" id="{FBC7F477-6333-4A0C-A7E2-0EAF5490B72A}"/>
              </a:ext>
            </a:extLst>
          </p:cNvPr>
          <p:cNvSpPr>
            <a:spLocks noGrp="1"/>
          </p:cNvSpPr>
          <p:nvPr>
            <p:ph idx="1"/>
          </p:nvPr>
        </p:nvSpPr>
        <p:spPr/>
        <p:txBody>
          <a:bodyPr/>
          <a:lstStyle/>
          <a:p>
            <a:endParaRPr lang="fr-BE"/>
          </a:p>
        </p:txBody>
      </p:sp>
    </p:spTree>
    <p:extLst>
      <p:ext uri="{BB962C8B-B14F-4D97-AF65-F5344CB8AC3E}">
        <p14:creationId xmlns:p14="http://schemas.microsoft.com/office/powerpoint/2010/main" val="292193583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18C7198-2881-44BD-9320-417394A65AA6}"/>
              </a:ext>
            </a:extLst>
          </p:cNvPr>
          <p:cNvSpPr>
            <a:spLocks noGrp="1"/>
          </p:cNvSpPr>
          <p:nvPr>
            <p:ph idx="1"/>
          </p:nvPr>
        </p:nvSpPr>
        <p:spPr>
          <a:xfrm>
            <a:off x="677333" y="1411879"/>
            <a:ext cx="9753599" cy="5046133"/>
          </a:xfrm>
        </p:spPr>
        <p:txBody>
          <a:bodyPr>
            <a:normAutofit lnSpcReduction="10000"/>
          </a:bodyPr>
          <a:lstStyle/>
          <a:p>
            <a:r>
              <a:rPr lang="fr-BE" sz="2400" b="1" dirty="0">
                <a:solidFill>
                  <a:schemeClr val="tx1"/>
                </a:solidFill>
                <a:ea typeface="Times New Roman" panose="02020603050405020304" pitchFamily="18" charset="0"/>
                <a:cs typeface="Times New Roman" panose="02020603050405020304" pitchFamily="18" charset="0"/>
              </a:rPr>
              <a:t>À propos d’un travailleur qui insiste pour devenir coordinateur</a:t>
            </a:r>
            <a:r>
              <a:rPr lang="fr-BE" sz="2400" dirty="0">
                <a:solidFill>
                  <a:schemeClr val="tx1"/>
                </a:solidFill>
                <a:ea typeface="Times New Roman" panose="02020603050405020304" pitchFamily="18" charset="0"/>
                <a:cs typeface="Times New Roman" panose="02020603050405020304" pitchFamily="18" charset="0"/>
              </a:rPr>
              <a:t> : </a:t>
            </a:r>
            <a:r>
              <a:rPr lang="fr-BE" sz="2400" i="1" dirty="0">
                <a:solidFill>
                  <a:schemeClr val="tx1"/>
                </a:solidFill>
                <a:ea typeface="Times New Roman" panose="02020603050405020304" pitchFamily="18" charset="0"/>
                <a:cs typeface="Times New Roman" panose="02020603050405020304" pitchFamily="18" charset="0"/>
              </a:rPr>
              <a:t>« Là par contre, c’est un travailleur qui est revenu en disant, bin non, </a:t>
            </a:r>
            <a:r>
              <a:rPr lang="fr-BE" sz="2400" b="1" i="1" dirty="0">
                <a:solidFill>
                  <a:schemeClr val="tx1"/>
                </a:solidFill>
                <a:ea typeface="Times New Roman" panose="02020603050405020304" pitchFamily="18" charset="0"/>
                <a:cs typeface="Times New Roman" panose="02020603050405020304" pitchFamily="18" charset="0"/>
              </a:rPr>
              <a:t>on m’a dit que j’avais les compétences, donc je vais continuer à postuler </a:t>
            </a:r>
            <a:r>
              <a:rPr lang="fr-BE" sz="2400" i="1" dirty="0">
                <a:solidFill>
                  <a:schemeClr val="tx1"/>
                </a:solidFill>
                <a:ea typeface="Times New Roman" panose="02020603050405020304" pitchFamily="18" charset="0"/>
                <a:cs typeface="Times New Roman" panose="02020603050405020304" pitchFamily="18" charset="0"/>
              </a:rPr>
              <a:t>! Voilà ! Et je pense que c’est vraiment pas… euh, certainement pas l’orientation qui a été donnée dans le bilan de compétences, certainement pas ! Ca ne s’arrête pas à ça en tout cas ! Et donc, C’est </a:t>
            </a:r>
            <a:r>
              <a:rPr lang="fr-BE" sz="2400" b="1" i="1" dirty="0">
                <a:solidFill>
                  <a:schemeClr val="tx1"/>
                </a:solidFill>
                <a:ea typeface="Times New Roman" panose="02020603050405020304" pitchFamily="18" charset="0"/>
                <a:cs typeface="Times New Roman" panose="02020603050405020304" pitchFamily="18" charset="0"/>
              </a:rPr>
              <a:t>ce que le travailleur en a fait</a:t>
            </a:r>
            <a:r>
              <a:rPr lang="fr-BE" sz="2400" i="1" dirty="0">
                <a:solidFill>
                  <a:schemeClr val="tx1"/>
                </a:solidFill>
                <a:ea typeface="Times New Roman" panose="02020603050405020304" pitchFamily="18" charset="0"/>
                <a:cs typeface="Times New Roman" panose="02020603050405020304" pitchFamily="18" charset="0"/>
              </a:rPr>
              <a:t>, et c’est ce que le travailleur en a compris. Et donc là, par contre, il s’accroche à ça, en disant, mais mon bilan de compétences dit que je vais pouvoir être coordinateur ! … Oui ! Mais pas que ! On t’a certainement dit qu’il y avait de l’accompagnement, qui nécessitait… » « donc pour le moment ça ne nous apporte pas grand-chose, parce que ça bloque le travailleur qui, voilà, n’était pas sans doute prêt… à faire un bilan de compétences, peut-être, ou à entendre ce qui pouvait en découler ! »</a:t>
            </a:r>
          </a:p>
          <a:p>
            <a:endParaRPr lang="fr-BE" dirty="0"/>
          </a:p>
        </p:txBody>
      </p:sp>
      <p:sp>
        <p:nvSpPr>
          <p:cNvPr id="4" name="Titre 1">
            <a:extLst>
              <a:ext uri="{FF2B5EF4-FFF2-40B4-BE49-F238E27FC236}">
                <a16:creationId xmlns:a16="http://schemas.microsoft.com/office/drawing/2014/main" id="{DC456A47-A4D1-4051-A6EF-EAD57E41C71E}"/>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5.3. Des travailleurs qui reviennent parfois avec « trop » d’assurance</a:t>
            </a:r>
            <a:endParaRPr lang="fr-BE" u="sng" dirty="0"/>
          </a:p>
        </p:txBody>
      </p:sp>
    </p:spTree>
    <p:extLst>
      <p:ext uri="{BB962C8B-B14F-4D97-AF65-F5344CB8AC3E}">
        <p14:creationId xmlns:p14="http://schemas.microsoft.com/office/powerpoint/2010/main" val="377849664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CE8BFE-17CB-4AD0-8724-EDD47C7513AE}"/>
              </a:ext>
            </a:extLst>
          </p:cNvPr>
          <p:cNvSpPr>
            <a:spLocks noGrp="1"/>
          </p:cNvSpPr>
          <p:nvPr>
            <p:ph idx="1"/>
          </p:nvPr>
        </p:nvSpPr>
        <p:spPr/>
        <p:txBody>
          <a:bodyPr>
            <a:normAutofit/>
          </a:bodyPr>
          <a:lstStyle/>
          <a:p>
            <a:pPr marL="0" indent="0">
              <a:buNone/>
            </a:pPr>
            <a:r>
              <a:rPr lang="fr-BE" sz="2800" dirty="0"/>
              <a:t>6.1. Objectifs et méthodologie des intervisions</a:t>
            </a:r>
          </a:p>
          <a:p>
            <a:pPr marL="0" indent="0">
              <a:buNone/>
            </a:pPr>
            <a:r>
              <a:rPr lang="fr-BE" sz="2800" dirty="0"/>
              <a:t>6.2. Les documents de référence</a:t>
            </a:r>
          </a:p>
        </p:txBody>
      </p:sp>
      <p:sp>
        <p:nvSpPr>
          <p:cNvPr id="4" name="Titre 1">
            <a:extLst>
              <a:ext uri="{FF2B5EF4-FFF2-40B4-BE49-F238E27FC236}">
                <a16:creationId xmlns:a16="http://schemas.microsoft.com/office/drawing/2014/main" id="{17788659-9C99-41CD-ACE7-1A6F6645994F}"/>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6. Intervisions avec les opérateurs: démarche qualité et documents de référence</a:t>
            </a:r>
            <a:endParaRPr lang="fr-BE" u="sng" dirty="0"/>
          </a:p>
        </p:txBody>
      </p:sp>
    </p:spTree>
    <p:extLst>
      <p:ext uri="{BB962C8B-B14F-4D97-AF65-F5344CB8AC3E}">
        <p14:creationId xmlns:p14="http://schemas.microsoft.com/office/powerpoint/2010/main" val="281732988"/>
      </p:ext>
    </p:extLst>
  </p:cSld>
  <p:clrMapOvr>
    <a:masterClrMapping/>
  </p:clrMapOvr>
  <p:transition spd="slow">
    <p:wheel spokes="1"/>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3" y="1286933"/>
            <a:ext cx="9567334" cy="5318584"/>
          </a:xfrm>
        </p:spPr>
        <p:txBody>
          <a:bodyPr>
            <a:normAutofit lnSpcReduction="10000"/>
          </a:bodyPr>
          <a:lstStyle/>
          <a:p>
            <a:pPr algn="just"/>
            <a:r>
              <a:rPr lang="fr-BE" sz="2400" b="1" dirty="0">
                <a:solidFill>
                  <a:schemeClr val="tx1"/>
                </a:solidFill>
              </a:rPr>
              <a:t>Intervision</a:t>
            </a:r>
            <a:r>
              <a:rPr lang="fr-BE" sz="2400" dirty="0">
                <a:solidFill>
                  <a:schemeClr val="tx1"/>
                </a:solidFill>
              </a:rPr>
              <a:t> = Activité de « coaching par les pairs » en groupe de professionnels qui ont un contexte professionnel ou un défi commun.</a:t>
            </a:r>
          </a:p>
          <a:p>
            <a:pPr algn="just"/>
            <a:r>
              <a:rPr lang="fr-BE" sz="2400" b="1" dirty="0">
                <a:solidFill>
                  <a:schemeClr val="tx1"/>
                </a:solidFill>
              </a:rPr>
              <a:t>Objectifs</a:t>
            </a:r>
            <a:r>
              <a:rPr lang="fr-BE" sz="2400" dirty="0">
                <a:solidFill>
                  <a:schemeClr val="tx1"/>
                </a:solidFill>
              </a:rPr>
              <a:t> = Construire un espace d’échange multilatéral entre collègues, permettant de:</a:t>
            </a:r>
          </a:p>
          <a:p>
            <a:pPr algn="just">
              <a:buFontTx/>
              <a:buChar char="-"/>
            </a:pPr>
            <a:r>
              <a:rPr lang="fr-BE" sz="2400" dirty="0">
                <a:solidFill>
                  <a:schemeClr val="tx1"/>
                </a:solidFill>
              </a:rPr>
              <a:t>discuter des pratiques, </a:t>
            </a:r>
          </a:p>
          <a:p>
            <a:pPr algn="just">
              <a:buFontTx/>
              <a:buChar char="-"/>
            </a:pPr>
            <a:r>
              <a:rPr lang="fr-BE" sz="2400" dirty="0">
                <a:solidFill>
                  <a:schemeClr val="tx1"/>
                </a:solidFill>
              </a:rPr>
              <a:t>recevoir des idées de ses pairs sur des questions ou problèmes, </a:t>
            </a:r>
          </a:p>
          <a:p>
            <a:pPr algn="just">
              <a:buFontTx/>
              <a:buChar char="-"/>
            </a:pPr>
            <a:r>
              <a:rPr lang="fr-BE" sz="2400" dirty="0">
                <a:solidFill>
                  <a:schemeClr val="tx1"/>
                </a:solidFill>
              </a:rPr>
              <a:t>prendre connaissance d’autres approches, </a:t>
            </a:r>
          </a:p>
          <a:p>
            <a:pPr algn="just">
              <a:buFontTx/>
              <a:buChar char="-"/>
            </a:pPr>
            <a:r>
              <a:rPr lang="fr-BE" sz="2400" dirty="0">
                <a:solidFill>
                  <a:schemeClr val="tx1"/>
                </a:solidFill>
              </a:rPr>
              <a:t>identifier des nouvelles voies d’investigation, </a:t>
            </a:r>
          </a:p>
          <a:p>
            <a:pPr algn="just">
              <a:buFontTx/>
              <a:buChar char="-"/>
            </a:pPr>
            <a:r>
              <a:rPr lang="fr-BE" sz="2400" dirty="0">
                <a:solidFill>
                  <a:schemeClr val="tx1"/>
                </a:solidFill>
              </a:rPr>
              <a:t>mettre en commun leur expertise afin d’arriver à de meilleures solutions …</a:t>
            </a:r>
          </a:p>
          <a:p>
            <a:pPr algn="just">
              <a:buFontTx/>
              <a:buChar char="-"/>
            </a:pPr>
            <a:r>
              <a:rPr lang="fr-BE" sz="2400" dirty="0">
                <a:solidFill>
                  <a:schemeClr val="tx1"/>
                </a:solidFill>
              </a:rPr>
              <a:t>construire des documents de référence.</a:t>
            </a:r>
          </a:p>
        </p:txBody>
      </p:sp>
      <p:sp>
        <p:nvSpPr>
          <p:cNvPr id="4" name="Titre 1">
            <a:extLst>
              <a:ext uri="{FF2B5EF4-FFF2-40B4-BE49-F238E27FC236}">
                <a16:creationId xmlns:a16="http://schemas.microsoft.com/office/drawing/2014/main" id="{6ACC5E78-CBA7-4B76-85D6-0E97F7B0E342}"/>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6.1. Objectifs et méthodologie des intervisions</a:t>
            </a:r>
            <a:endParaRPr lang="fr-BE" u="sng" dirty="0"/>
          </a:p>
        </p:txBody>
      </p:sp>
    </p:spTree>
    <p:extLst>
      <p:ext uri="{BB962C8B-B14F-4D97-AF65-F5344CB8AC3E}">
        <p14:creationId xmlns:p14="http://schemas.microsoft.com/office/powerpoint/2010/main" val="10062427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677335" y="745066"/>
            <a:ext cx="10820398" cy="6112933"/>
          </a:xfrm>
        </p:spPr>
        <p:txBody>
          <a:bodyPr>
            <a:normAutofit fontScale="92500" lnSpcReduction="10000"/>
          </a:bodyPr>
          <a:lstStyle/>
          <a:p>
            <a:r>
              <a:rPr lang="fr-BE" sz="2400" dirty="0">
                <a:solidFill>
                  <a:schemeClr val="tx1"/>
                </a:solidFill>
              </a:rPr>
              <a:t>1.	Repères déontologiques	</a:t>
            </a:r>
          </a:p>
          <a:p>
            <a:r>
              <a:rPr lang="fr-BE" sz="2400" dirty="0">
                <a:solidFill>
                  <a:schemeClr val="tx1"/>
                </a:solidFill>
              </a:rPr>
              <a:t>2.	Charte qualité : engagement des organismes	</a:t>
            </a:r>
          </a:p>
          <a:p>
            <a:r>
              <a:rPr lang="fr-BE" sz="2400" dirty="0">
                <a:solidFill>
                  <a:schemeClr val="tx1"/>
                </a:solidFill>
              </a:rPr>
              <a:t>3.	Description de la fonction de conseiller bilan	</a:t>
            </a:r>
          </a:p>
          <a:p>
            <a:r>
              <a:rPr lang="fr-BE" sz="2400" dirty="0">
                <a:solidFill>
                  <a:schemeClr val="tx1"/>
                </a:solidFill>
              </a:rPr>
              <a:t>4.	Référentiel de compétences du conseiller bilan	</a:t>
            </a:r>
          </a:p>
          <a:p>
            <a:r>
              <a:rPr lang="fr-BE" sz="2400" dirty="0">
                <a:solidFill>
                  <a:schemeClr val="tx1"/>
                </a:solidFill>
              </a:rPr>
              <a:t>5.	Le suivi post-bilan : définition, enjeux et limites</a:t>
            </a:r>
          </a:p>
          <a:p>
            <a:r>
              <a:rPr lang="fr-BE" sz="2400" dirty="0">
                <a:solidFill>
                  <a:schemeClr val="tx1"/>
                </a:solidFill>
              </a:rPr>
              <a:t>6.	Lexique des dispositifs d’accompagnement	</a:t>
            </a:r>
          </a:p>
          <a:p>
            <a:r>
              <a:rPr lang="fr-BE" sz="2400" dirty="0">
                <a:solidFill>
                  <a:schemeClr val="tx1"/>
                </a:solidFill>
              </a:rPr>
              <a:t>7.	L’analyse de la demande	</a:t>
            </a:r>
          </a:p>
          <a:p>
            <a:r>
              <a:rPr lang="fr-BE" sz="2400" dirty="0">
                <a:solidFill>
                  <a:schemeClr val="tx1"/>
                </a:solidFill>
              </a:rPr>
              <a:t>8.	Les publics cibles	</a:t>
            </a:r>
          </a:p>
          <a:p>
            <a:r>
              <a:rPr lang="fr-BE" sz="2400" dirty="0">
                <a:solidFill>
                  <a:schemeClr val="tx1"/>
                </a:solidFill>
              </a:rPr>
              <a:t>9. Plate-forme de partage en ligne entre conseillers sur le site </a:t>
            </a:r>
            <a:r>
              <a:rPr lang="fr-BE" sz="2400" dirty="0">
                <a:solidFill>
                  <a:schemeClr val="tx1"/>
                </a:solidFill>
                <a:hlinkClick r:id="rId2">
                  <a:extLst>
                    <a:ext uri="{A12FA001-AC4F-418D-AE19-62706E023703}">
                      <ahyp:hlinkClr xmlns:ahyp="http://schemas.microsoft.com/office/drawing/2018/hyperlinkcolor" val="tx"/>
                    </a:ext>
                  </a:extLst>
                </a:hlinkClick>
              </a:rPr>
              <a:t>www.bilandecompetences.be</a:t>
            </a:r>
            <a:r>
              <a:rPr lang="fr-BE" sz="2400" dirty="0">
                <a:solidFill>
                  <a:schemeClr val="tx1"/>
                </a:solidFill>
              </a:rPr>
              <a:t>  </a:t>
            </a:r>
          </a:p>
          <a:p>
            <a:r>
              <a:rPr lang="fr-BE" sz="2400" dirty="0">
                <a:solidFill>
                  <a:schemeClr val="tx1"/>
                </a:solidFill>
              </a:rPr>
              <a:t>10. Le rapport de synthèse </a:t>
            </a:r>
          </a:p>
          <a:p>
            <a:r>
              <a:rPr lang="fr-BE" sz="2400" dirty="0">
                <a:solidFill>
                  <a:schemeClr val="tx1"/>
                </a:solidFill>
              </a:rPr>
              <a:t>11. Bilan de compétences et prévention du burn-out </a:t>
            </a:r>
          </a:p>
          <a:p>
            <a:r>
              <a:rPr lang="fr-BE" sz="2400" dirty="0">
                <a:solidFill>
                  <a:schemeClr val="tx1"/>
                </a:solidFill>
              </a:rPr>
              <a:t>12. Balises pour le bilan de compétences à distance </a:t>
            </a:r>
          </a:p>
          <a:p>
            <a:r>
              <a:rPr lang="fr-BE" sz="2400" dirty="0">
                <a:solidFill>
                  <a:schemeClr val="tx1"/>
                </a:solidFill>
              </a:rPr>
              <a:t>13. Bilan de compétences et retour au travail après une absence de longue durée</a:t>
            </a:r>
          </a:p>
          <a:p>
            <a:endParaRPr lang="fr-BE" sz="2400" dirty="0">
              <a:solidFill>
                <a:schemeClr val="tx1"/>
              </a:solidFill>
            </a:endParaRPr>
          </a:p>
          <a:p>
            <a:endParaRPr lang="fr-BE" sz="2400" dirty="0">
              <a:solidFill>
                <a:schemeClr val="tx1"/>
              </a:solidFill>
            </a:endParaRPr>
          </a:p>
          <a:p>
            <a:endParaRPr lang="fr-BE" dirty="0"/>
          </a:p>
        </p:txBody>
      </p:sp>
      <p:sp>
        <p:nvSpPr>
          <p:cNvPr id="6" name="Titre 1">
            <a:extLst>
              <a:ext uri="{FF2B5EF4-FFF2-40B4-BE49-F238E27FC236}">
                <a16:creationId xmlns:a16="http://schemas.microsoft.com/office/drawing/2014/main" id="{1BB835FF-1041-4762-907E-EA70D92ABF4F}"/>
              </a:ext>
            </a:extLst>
          </p:cNvPr>
          <p:cNvSpPr txBox="1">
            <a:spLocks/>
          </p:cNvSpPr>
          <p:nvPr/>
        </p:nvSpPr>
        <p:spPr>
          <a:xfrm>
            <a:off x="1524000" y="0"/>
            <a:ext cx="9787467"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t>6.2. Les documents de référence</a:t>
            </a:r>
            <a:endParaRPr lang="fr-BE" u="sng" dirty="0"/>
          </a:p>
        </p:txBody>
      </p:sp>
    </p:spTree>
    <p:extLst>
      <p:ext uri="{BB962C8B-B14F-4D97-AF65-F5344CB8AC3E}">
        <p14:creationId xmlns:p14="http://schemas.microsoft.com/office/powerpoint/2010/main" val="1645595338"/>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9721" y="609600"/>
            <a:ext cx="6671592" cy="1320800"/>
          </a:xfrm>
        </p:spPr>
        <p:txBody>
          <a:bodyPr/>
          <a:lstStyle/>
          <a:p>
            <a:r>
              <a:rPr lang="fr-BE" dirty="0"/>
              <a:t>Triangulation des points de vue</a:t>
            </a:r>
          </a:p>
        </p:txBody>
      </p:sp>
      <p:sp>
        <p:nvSpPr>
          <p:cNvPr id="4" name="Rectangle 3"/>
          <p:cNvSpPr/>
          <p:nvPr/>
        </p:nvSpPr>
        <p:spPr>
          <a:xfrm>
            <a:off x="4452926" y="1643050"/>
            <a:ext cx="328614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800" b="1" dirty="0"/>
              <a:t>Les travailleurs</a:t>
            </a:r>
          </a:p>
        </p:txBody>
      </p:sp>
      <p:sp>
        <p:nvSpPr>
          <p:cNvPr id="7" name="Rectangle 6"/>
          <p:cNvSpPr/>
          <p:nvPr/>
        </p:nvSpPr>
        <p:spPr>
          <a:xfrm>
            <a:off x="1809720" y="5000636"/>
            <a:ext cx="3286148"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800" b="1" dirty="0"/>
              <a:t>Les employeurs</a:t>
            </a:r>
          </a:p>
        </p:txBody>
      </p:sp>
      <p:sp>
        <p:nvSpPr>
          <p:cNvPr id="8" name="Rectangle 7"/>
          <p:cNvSpPr/>
          <p:nvPr/>
        </p:nvSpPr>
        <p:spPr>
          <a:xfrm>
            <a:off x="7239008" y="5000636"/>
            <a:ext cx="314327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800" b="1" dirty="0"/>
              <a:t>Les opérateurs </a:t>
            </a:r>
          </a:p>
        </p:txBody>
      </p:sp>
      <p:cxnSp>
        <p:nvCxnSpPr>
          <p:cNvPr id="11" name="Connecteur droit avec flèche 10"/>
          <p:cNvCxnSpPr/>
          <p:nvPr/>
        </p:nvCxnSpPr>
        <p:spPr>
          <a:xfrm rot="5400000">
            <a:off x="2917009" y="3036091"/>
            <a:ext cx="2286016" cy="164307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a:endCxn id="8" idx="0"/>
          </p:cNvCxnSpPr>
          <p:nvPr/>
        </p:nvCxnSpPr>
        <p:spPr>
          <a:xfrm rot="16200000" flipH="1">
            <a:off x="6917537" y="3107529"/>
            <a:ext cx="2286016" cy="150019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7" idx="3"/>
            <a:endCxn id="8" idx="1"/>
          </p:cNvCxnSpPr>
          <p:nvPr/>
        </p:nvCxnSpPr>
        <p:spPr>
          <a:xfrm>
            <a:off x="5095868" y="5572140"/>
            <a:ext cx="214314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fracture"/>
      </p:transition>
    </mc:Choice>
    <mc:Fallback xmlns="">
      <p:transition spd="slow">
        <p:fade/>
      </p:transition>
    </mc:Fallback>
  </mc:AlternateContent>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17376</TotalTime>
  <Words>9954</Words>
  <Application>Microsoft Office PowerPoint</Application>
  <PresentationFormat>Grand écran</PresentationFormat>
  <Paragraphs>897</Paragraphs>
  <Slides>88</Slides>
  <Notes>5</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88</vt:i4>
      </vt:variant>
    </vt:vector>
  </HeadingPairs>
  <TitlesOfParts>
    <vt:vector size="95" baseType="lpstr">
      <vt:lpstr>Arial</vt:lpstr>
      <vt:lpstr>Calibri</vt:lpstr>
      <vt:lpstr>Times New Roman</vt:lpstr>
      <vt:lpstr>Trebuchet MS</vt:lpstr>
      <vt:lpstr>Verdana</vt:lpstr>
      <vt:lpstr>Wingdings 3</vt:lpstr>
      <vt:lpstr>Facette</vt:lpstr>
      <vt:lpstr>Evaluation du Bilan de Compétences  Présentation des résultats Une lecture par le prisme du travail soutenable</vt:lpstr>
      <vt:lpstr>Plan de la présentation</vt:lpstr>
      <vt:lpstr>1. Méthodologie de l’évaluation</vt:lpstr>
      <vt:lpstr>1. Méthodologie de l’évaluation</vt:lpstr>
      <vt:lpstr>1. Méthodologie de l’évaluation</vt:lpstr>
      <vt:lpstr>1. Méthodologie de l’évaluation</vt:lpstr>
      <vt:lpstr>1. Méthodologie de l’évaluation</vt:lpstr>
      <vt:lpstr>1. Méthodologie de l’évaluation</vt:lpstr>
      <vt:lpstr>Triangulation des points de vue</vt:lpstr>
      <vt:lpstr>Bilan de compétences et travail soutenable</vt:lpstr>
      <vt:lpstr>Etude statistique: Présentation de l’échantillon</vt:lpstr>
      <vt:lpstr>Représentation des publics-cibles</vt:lpstr>
      <vt:lpstr>Secteurs et publics-cibles</vt:lpstr>
      <vt:lpstr>Analyse des entretiens: Présentation de l’échantillon</vt:lpstr>
      <vt:lpstr>Echantillon des employeurs rencontrés</vt:lpstr>
      <vt:lpstr>2. Ce qui conduit à faire un bilan de compétences</vt:lpstr>
      <vt:lpstr>2.1. L’expression d’un mal-être qui menace la « soutenabilité » du travail</vt:lpstr>
      <vt:lpstr>2.1.1. La sécurité socioéconomique (N = 727) </vt:lpstr>
      <vt:lpstr>2.1.2. Les conditions de travail (N = 727) </vt:lpstr>
      <vt:lpstr>2.1.3. La santé (N = 727) </vt:lpstr>
      <vt:lpstr>2.1.4. La dimension expressive du travail (N = 727) </vt:lpstr>
      <vt:lpstr>2.1.4. La dimension expressive du travail (N = 727) </vt:lpstr>
      <vt:lpstr>2.1.5. L’équilibre entre temps de travail / de non-travail (N = 727) </vt:lpstr>
      <vt:lpstr>2.2. Dans les discours: Des incertitudes quant à la capacité de « durer », des craintes quant à l’avenir</vt:lpstr>
      <vt:lpstr>2.2.1. En lien avec la sécurité socioéconomique</vt:lpstr>
      <vt:lpstr>2.2.2. En lien avec les conditions de travail</vt:lpstr>
      <vt:lpstr>2.2.2. En lien avec les conditions de travail (2)</vt:lpstr>
      <vt:lpstr>2.2.3. En lien avec la santé</vt:lpstr>
      <vt:lpstr>2.2.3. En lien avec la santé (2)</vt:lpstr>
      <vt:lpstr>Le problème de santé comme déclencheur de la remise en question</vt:lpstr>
      <vt:lpstr>2.2.4. En lien avec la dimension expressive</vt:lpstr>
      <vt:lpstr>2.2.4. En lien avec la dimension expressive (2)</vt:lpstr>
      <vt:lpstr>Présentation PowerPoint</vt:lpstr>
      <vt:lpstr>2.2.5. En lien avec l’équilibre travail / hors-travail </vt:lpstr>
      <vt:lpstr>2.3. Des « freins » à l’évolution</vt:lpstr>
      <vt:lpstr>2.3. Des « freins » à l’évolution (2)</vt:lpstr>
      <vt:lpstr>2.3. Des « freins » à l’évolution (3)</vt:lpstr>
      <vt:lpstr>2.3. Des « freins » à l’évolution (4)</vt:lpstr>
      <vt:lpstr>Présentation PowerPoint</vt:lpstr>
      <vt:lpstr>Présentation PowerPoint</vt:lpstr>
      <vt:lpstr>2.5. Les aspirations professionnelles et personnelles (N = 727)</vt:lpstr>
      <vt:lpstr>2.5. Les aspirations professionnelles et personnelles (N = 727) (2)</vt:lpstr>
      <vt:lpstr>2.6. Diversité des attentes envers le bilan </vt:lpstr>
      <vt:lpstr>2.6. Diversité des attentes envers le bilan (2) </vt:lpstr>
      <vt:lpstr>Le bilan de compétences pour se protéger d’un épuisement, pour pouvoir se projeter sereinement dans l’avenir </vt:lpstr>
      <vt:lpstr>3. Après le Bilan de Compétences: Entre changement de la situation et changement des représentations</vt:lpstr>
      <vt:lpstr>3.1. L’évolution des indicateurs de bien-être: vers un travail plus soutenable?</vt:lpstr>
      <vt:lpstr>3.1.1. La sécurité socioéconomique (N = 727) </vt:lpstr>
      <vt:lpstr>3.1.2. Les conditions de travail (N = 727) </vt:lpstr>
      <vt:lpstr>3.1.3. La santé (N = 727) </vt:lpstr>
      <vt:lpstr>3.1.4. La dimension expressive du travail (N = 727) </vt:lpstr>
      <vt:lpstr>3.1.4. La dimension expressive du travail (N = 727) (2) </vt:lpstr>
      <vt:lpstr>3.1.5. L’équilibre entre temps de travail / de non-travail (N = 727) </vt:lpstr>
      <vt:lpstr>De meilleures capacités d’orientation (N = 727) </vt:lpstr>
      <vt:lpstr>Une situation plus soutenable? </vt:lpstr>
      <vt:lpstr>3.2. Changement de situation professionnelle </vt:lpstr>
      <vt:lpstr>3.2. Changement de situation professionnelle </vt:lpstr>
      <vt:lpstr>3.3. Evolution de la satisfaction au travail </vt:lpstr>
      <vt:lpstr>Présentation PowerPoint</vt:lpstr>
      <vt:lpstr>La définition d’un projet – se mettre en mouvement – se donner l’autorisation</vt:lpstr>
      <vt:lpstr>L’apport du BC aux personnes ayant un problème de santé</vt:lpstr>
      <vt:lpstr>3.5. En phase de transition </vt:lpstr>
      <vt:lpstr>La période de transition: pas toujours facile à vivre</vt:lpstr>
      <vt:lpstr>La période de transition: pas toujours facile à vivre</vt:lpstr>
      <vt:lpstr>La phase de transition comme « deuil »</vt:lpstr>
      <vt:lpstr>3.6. Changement des représentations </vt:lpstr>
      <vt:lpstr>3.6.1. Une meilleure connaissance de sa personnalité au travail</vt:lpstr>
      <vt:lpstr>3.6.1. Une meilleure connaissance de sa personnalité au travail</vt:lpstr>
      <vt:lpstr>3.6.1. Une meilleure connaissance de sa personnalité au travail</vt:lpstr>
      <vt:lpstr>3.6.1. Une meilleure connaissance de sa personnalité au travail</vt:lpstr>
      <vt:lpstr>3.6.2. Une plus grande confiance en soi</vt:lpstr>
      <vt:lpstr>3.6.2. Une plus grande confiance en soi</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Bilan de Compétences</dc:title>
  <dc:creator>dlaloy</dc:creator>
  <cp:lastModifiedBy>Mina Harraz</cp:lastModifiedBy>
  <cp:revision>345</cp:revision>
  <dcterms:created xsi:type="dcterms:W3CDTF">2016-02-04T17:58:58Z</dcterms:created>
  <dcterms:modified xsi:type="dcterms:W3CDTF">2022-03-17T14:38:19Z</dcterms:modified>
</cp:coreProperties>
</file>